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handoutMasterIdLst>
    <p:handoutMasterId r:id="rId34"/>
  </p:handoutMasterIdLst>
  <p:sldIdLst>
    <p:sldId id="256" r:id="rId2"/>
    <p:sldId id="260" r:id="rId3"/>
    <p:sldId id="261" r:id="rId4"/>
    <p:sldId id="265" r:id="rId5"/>
    <p:sldId id="263" r:id="rId6"/>
    <p:sldId id="266" r:id="rId7"/>
    <p:sldId id="262" r:id="rId8"/>
    <p:sldId id="284" r:id="rId9"/>
    <p:sldId id="285" r:id="rId10"/>
    <p:sldId id="286" r:id="rId11"/>
    <p:sldId id="259" r:id="rId12"/>
    <p:sldId id="270" r:id="rId13"/>
    <p:sldId id="269" r:id="rId14"/>
    <p:sldId id="271" r:id="rId15"/>
    <p:sldId id="267" r:id="rId16"/>
    <p:sldId id="268" r:id="rId17"/>
    <p:sldId id="277" r:id="rId18"/>
    <p:sldId id="287" r:id="rId19"/>
    <p:sldId id="278" r:id="rId20"/>
    <p:sldId id="281" r:id="rId21"/>
    <p:sldId id="282" r:id="rId22"/>
    <p:sldId id="273" r:id="rId23"/>
    <p:sldId id="274" r:id="rId24"/>
    <p:sldId id="279" r:id="rId25"/>
    <p:sldId id="257" r:id="rId26"/>
    <p:sldId id="275" r:id="rId27"/>
    <p:sldId id="276" r:id="rId28"/>
    <p:sldId id="283" r:id="rId29"/>
    <p:sldId id="272" r:id="rId30"/>
    <p:sldId id="264" r:id="rId31"/>
    <p:sldId id="258" r:id="rId32"/>
    <p:sldId id="280"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66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C6A95D5-0BEE-4C0E-A146-4AE95DD8E304}" type="datetimeFigureOut">
              <a:rPr lang="en-US" smtClean="0"/>
              <a:t>6/10/2014</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0136D5B6-4FF9-4EF0-9738-D48C07812683}" type="slidenum">
              <a:rPr lang="en-US" smtClean="0"/>
              <a:t>‹#›</a:t>
            </a:fld>
            <a:endParaRPr lang="en-US"/>
          </a:p>
        </p:txBody>
      </p:sp>
    </p:spTree>
    <p:extLst>
      <p:ext uri="{BB962C8B-B14F-4D97-AF65-F5344CB8AC3E}">
        <p14:creationId xmlns:p14="http://schemas.microsoft.com/office/powerpoint/2010/main" val="32940473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C3E19F-D318-4FB1-A578-5ADC0940BFF9}"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3E19F-D318-4FB1-A578-5ADC0940BFF9}"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3E19F-D318-4FB1-A578-5ADC0940BFF9}"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3E19F-D318-4FB1-A578-5ADC0940BFF9}"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3E19F-D318-4FB1-A578-5ADC0940BFF9}"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C3E19F-D318-4FB1-A578-5ADC0940BFF9}"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3E19F-D318-4FB1-A578-5ADC0940BFF9}" type="datetimeFigureOut">
              <a:rPr lang="en-US" smtClean="0"/>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3E19F-D318-4FB1-A578-5ADC0940BFF9}" type="datetimeFigureOut">
              <a:rPr lang="en-US" smtClean="0"/>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3E19F-D318-4FB1-A578-5ADC0940BFF9}" type="datetimeFigureOut">
              <a:rPr lang="en-US" smtClean="0"/>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23EC8-AF82-4072-9ED2-AC6C5D302A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3E19F-D318-4FB1-A578-5ADC0940BFF9}"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23EC8-AF82-4072-9ED2-AC6C5D302A7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DC3E19F-D318-4FB1-A578-5ADC0940BFF9}" type="datetimeFigureOut">
              <a:rPr lang="en-US" smtClean="0"/>
              <a:t>6/10/2014</a:t>
            </a:fld>
            <a:endParaRPr lang="en-US"/>
          </a:p>
        </p:txBody>
      </p:sp>
      <p:sp>
        <p:nvSpPr>
          <p:cNvPr id="9" name="Slide Number Placeholder 8"/>
          <p:cNvSpPr>
            <a:spLocks noGrp="1"/>
          </p:cNvSpPr>
          <p:nvPr>
            <p:ph type="sldNum" sz="quarter" idx="11"/>
          </p:nvPr>
        </p:nvSpPr>
        <p:spPr/>
        <p:txBody>
          <a:bodyPr/>
          <a:lstStyle/>
          <a:p>
            <a:fld id="{30C23EC8-AF82-4072-9ED2-AC6C5D302A7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0C23EC8-AF82-4072-9ED2-AC6C5D302A7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DC3E19F-D318-4FB1-A578-5ADC0940BFF9}" type="datetimeFigureOut">
              <a:rPr lang="en-US" smtClean="0"/>
              <a:t>6/10/2014</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xtension.iastate.edu/" TargetMode="External"/><Relationship Id="rId2" Type="http://schemas.openxmlformats.org/officeDocument/2006/relationships/hyperlink" Target="http://extension.missouri.edu/" TargetMode="External"/><Relationship Id="rId1" Type="http://schemas.openxmlformats.org/officeDocument/2006/relationships/slideLayout" Target="../slideLayouts/slideLayout2.xml"/><Relationship Id="rId4" Type="http://schemas.openxmlformats.org/officeDocument/2006/relationships/hyperlink" Target="http://www1.extension.umn.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ksre.ksu.edu/p.aspx" TargetMode="External"/><Relationship Id="rId2" Type="http://schemas.openxmlformats.org/officeDocument/2006/relationships/hyperlink" Target="http://web.extension.illinois.edu/state/index.html" TargetMode="External"/><Relationship Id="rId1" Type="http://schemas.openxmlformats.org/officeDocument/2006/relationships/slideLayout" Target="../slideLayouts/slideLayout2.xml"/><Relationship Id="rId5" Type="http://schemas.openxmlformats.org/officeDocument/2006/relationships/hyperlink" Target="http://www.sdstate.edu/sdsuextension/index.cfm" TargetMode="External"/><Relationship Id="rId4" Type="http://schemas.openxmlformats.org/officeDocument/2006/relationships/hyperlink" Target="http://www.ag.ndsu.edu/extens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lickr.com/photos/soilscience/5094929872/" TargetMode="External"/><Relationship Id="rId2" Type="http://schemas.openxmlformats.org/officeDocument/2006/relationships/hyperlink" Target="http://www.flickr.com/photos/12567713@N00/227607861/" TargetMode="External"/><Relationship Id="rId1" Type="http://schemas.openxmlformats.org/officeDocument/2006/relationships/slideLayout" Target="../slideLayouts/slideLayout2.xml"/><Relationship Id="rId6" Type="http://schemas.openxmlformats.org/officeDocument/2006/relationships/hyperlink" Target="http://www.flickr.com/photos/furryscalyman/2092230152/" TargetMode="External"/><Relationship Id="rId5" Type="http://schemas.openxmlformats.org/officeDocument/2006/relationships/hyperlink" Target="http://www.flickr.com/photos/87743206@N04/8053617246/Healthy%20Soil.jpeg" TargetMode="External"/><Relationship Id="rId4" Type="http://schemas.openxmlformats.org/officeDocument/2006/relationships/hyperlink" Target="http://www.flickr.com/photos/mightyjoepye/399516033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Terra_Preta.jpg" TargetMode="External"/><Relationship Id="rId2" Type="http://schemas.openxmlformats.org/officeDocument/2006/relationships/hyperlink" Target="http://commons.wikimedia.org/wiki/File:Soil_profile.png" TargetMode="External"/><Relationship Id="rId1" Type="http://schemas.openxmlformats.org/officeDocument/2006/relationships/slideLayout" Target="../slideLayouts/slideLayout2.xml"/><Relationship Id="rId6" Type="http://schemas.openxmlformats.org/officeDocument/2006/relationships/hyperlink" Target="http://www.flickr.com/photos/usdagov/8465155025/" TargetMode="External"/><Relationship Id="rId5" Type="http://schemas.openxmlformats.org/officeDocument/2006/relationships/hyperlink" Target="http://www.flickr.com/photos/cushinglibrary/3657263606/" TargetMode="External"/><Relationship Id="rId4" Type="http://schemas.openxmlformats.org/officeDocument/2006/relationships/hyperlink" Target="http://www.flickr.com/photos/nrcs_south_dakota/93168041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One</a:t>
            </a:r>
            <a:endParaRPr lang="en-US" dirty="0"/>
          </a:p>
        </p:txBody>
      </p:sp>
      <p:sp>
        <p:nvSpPr>
          <p:cNvPr id="3" name="Subtitle 2"/>
          <p:cNvSpPr>
            <a:spLocks noGrp="1"/>
          </p:cNvSpPr>
          <p:nvPr>
            <p:ph type="subTitle" idx="1"/>
          </p:nvPr>
        </p:nvSpPr>
        <p:spPr/>
        <p:txBody>
          <a:bodyPr/>
          <a:lstStyle/>
          <a:p>
            <a:r>
              <a:rPr lang="en-US" b="1" dirty="0"/>
              <a:t>Introduction to Soil </a:t>
            </a:r>
            <a:r>
              <a:rPr lang="en-US" b="1" dirty="0" smtClean="0"/>
              <a:t>Types, Structure and Pasture </a:t>
            </a:r>
            <a:r>
              <a:rPr lang="en-US" b="1" dirty="0"/>
              <a:t>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057" y="1021083"/>
            <a:ext cx="4444143" cy="24976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45" y="1021083"/>
            <a:ext cx="3330146" cy="2497610"/>
          </a:xfrm>
          <a:prstGeom prst="rect">
            <a:avLst/>
          </a:prstGeom>
        </p:spPr>
      </p:pic>
    </p:spTree>
    <p:extLst>
      <p:ext uri="{BB962C8B-B14F-4D97-AF65-F5344CB8AC3E}">
        <p14:creationId xmlns:p14="http://schemas.microsoft.com/office/powerpoint/2010/main" val="348604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Structure: C Horizon</a:t>
            </a:r>
            <a:endParaRPr lang="en-US" dirty="0"/>
          </a:p>
        </p:txBody>
      </p:sp>
      <p:sp>
        <p:nvSpPr>
          <p:cNvPr id="3" name="Content Placeholder 2"/>
          <p:cNvSpPr>
            <a:spLocks noGrp="1"/>
          </p:cNvSpPr>
          <p:nvPr>
            <p:ph idx="1"/>
          </p:nvPr>
        </p:nvSpPr>
        <p:spPr>
          <a:xfrm>
            <a:off x="228600" y="1644779"/>
            <a:ext cx="3505200" cy="4800600"/>
          </a:xfrm>
        </p:spPr>
        <p:txBody>
          <a:bodyPr/>
          <a:lstStyle/>
          <a:p>
            <a:r>
              <a:rPr lang="en-US" dirty="0"/>
              <a:t>The C horizon sits atop bedrock and, therefore, is made up of weathered rock fragments. The bedrock is the source of the parent inorganic materials found in the soil.</a:t>
            </a:r>
          </a:p>
          <a:p>
            <a:endParaRPr lang="en-US" dirty="0"/>
          </a:p>
        </p:txBody>
      </p:sp>
      <p:pic>
        <p:nvPicPr>
          <p:cNvPr id="4" name="Picture 2" descr="https://figures.boundless.com/4ff32ba8246b709a9cd79947/large/soil-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2999"/>
            <a:ext cx="4356962" cy="5316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5400000">
            <a:off x="6797261" y="3652748"/>
            <a:ext cx="2870295" cy="29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fig. 1 from</a:t>
            </a:r>
            <a:r>
              <a:rPr kumimoji="0" lang="en-US" altLang="en-US" sz="11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Boundless.com</a:t>
            </a:r>
            <a:r>
              <a:rPr lang="en-US" altLang="en-US" sz="800" dirty="0">
                <a:latin typeface="Arial" pitchFamily="34" charset="0"/>
                <a:cs typeface="Arial" pitchFamily="34" charset="0"/>
              </a:rPr>
              <a:t> </a:t>
            </a: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 generic soil profile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9496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Mismanagement: Patterns that damage soil quality</a:t>
            </a:r>
            <a:endParaRPr lang="en-US" dirty="0"/>
          </a:p>
        </p:txBody>
      </p:sp>
      <p:sp>
        <p:nvSpPr>
          <p:cNvPr id="5" name="Content Placeholder 4"/>
          <p:cNvSpPr>
            <a:spLocks noGrp="1"/>
          </p:cNvSpPr>
          <p:nvPr>
            <p:ph idx="1"/>
          </p:nvPr>
        </p:nvSpPr>
        <p:spPr/>
        <p:txBody>
          <a:bodyPr>
            <a:normAutofit/>
          </a:bodyPr>
          <a:lstStyle/>
          <a:p>
            <a:endParaRPr lang="en-US" u="sng" dirty="0" smtClean="0"/>
          </a:p>
          <a:p>
            <a:endParaRPr lang="en-US" u="sng" dirty="0"/>
          </a:p>
          <a:p>
            <a:r>
              <a:rPr lang="en-US" u="sng" dirty="0" smtClean="0"/>
              <a:t>Livestock traffic on wet soil- </a:t>
            </a:r>
            <a:r>
              <a:rPr lang="en-US" dirty="0" smtClean="0"/>
              <a:t>too much livestock traveling on wet soil causes too much soil compaction and damage to soil structure. </a:t>
            </a:r>
            <a:endParaRPr lang="en-US" u="sng" dirty="0" smtClean="0"/>
          </a:p>
          <a:p>
            <a:r>
              <a:rPr lang="en-US" u="sng" dirty="0" smtClean="0"/>
              <a:t>Over grazing-</a:t>
            </a:r>
            <a:r>
              <a:rPr lang="en-US" dirty="0" smtClean="0"/>
              <a:t> Allowing animals to over graze ground creates weak forage growth and sustainability. </a:t>
            </a:r>
            <a:endParaRPr lang="en-US" u="sng" dirty="0" smtClean="0"/>
          </a:p>
          <a:p>
            <a:r>
              <a:rPr lang="en-US" u="sng" dirty="0" smtClean="0"/>
              <a:t>Soil </a:t>
            </a:r>
            <a:r>
              <a:rPr lang="en-US" u="sng" dirty="0"/>
              <a:t>acidification</a:t>
            </a:r>
            <a:r>
              <a:rPr lang="en-US" dirty="0"/>
              <a:t> - </a:t>
            </a:r>
            <a:r>
              <a:rPr lang="en-US" dirty="0" smtClean="0"/>
              <a:t>acidification </a:t>
            </a:r>
            <a:r>
              <a:rPr lang="en-US" dirty="0"/>
              <a:t>results from the removal of soil </a:t>
            </a:r>
            <a:r>
              <a:rPr lang="en-US" dirty="0" smtClean="0"/>
              <a:t>during </a:t>
            </a:r>
            <a:r>
              <a:rPr lang="en-US" dirty="0"/>
              <a:t>crop harvest, the use of acid-forming nitrogenous </a:t>
            </a:r>
            <a:r>
              <a:rPr lang="en-US" dirty="0" smtClean="0"/>
              <a:t>fertilizers and/or </a:t>
            </a:r>
            <a:r>
              <a:rPr lang="en-US" dirty="0"/>
              <a:t>acid </a:t>
            </a:r>
            <a:r>
              <a:rPr lang="en-US" dirty="0" smtClean="0"/>
              <a:t>rain.</a:t>
            </a:r>
          </a:p>
          <a:p>
            <a:r>
              <a:rPr lang="en-US" u="sng" dirty="0" smtClean="0"/>
              <a:t>Soil </a:t>
            </a:r>
            <a:r>
              <a:rPr lang="en-US" u="sng" dirty="0"/>
              <a:t>contamination-</a:t>
            </a:r>
            <a:r>
              <a:rPr lang="en-US" dirty="0"/>
              <a:t>  results from the addition of pollutants from various </a:t>
            </a:r>
            <a:r>
              <a:rPr lang="en-US" dirty="0" smtClean="0"/>
              <a:t>sources.</a:t>
            </a:r>
          </a:p>
          <a:p>
            <a:pPr marL="114300" indent="0">
              <a:buNone/>
            </a:pPr>
            <a:endParaRPr lang="en-US" dirty="0"/>
          </a:p>
          <a:p>
            <a:pPr marL="114300" indent="0">
              <a:buNone/>
            </a:pPr>
            <a:endParaRPr lang="en-US" dirty="0" smtClean="0"/>
          </a:p>
          <a:p>
            <a:endParaRPr lang="en-US" dirty="0"/>
          </a:p>
        </p:txBody>
      </p:sp>
    </p:spTree>
    <p:extLst>
      <p:ext uri="{BB962C8B-B14F-4D97-AF65-F5344CB8AC3E}">
        <p14:creationId xmlns:p14="http://schemas.microsoft.com/office/powerpoint/2010/main" val="258093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Mismanagement: Patterns that damage soil quality</a:t>
            </a:r>
          </a:p>
        </p:txBody>
      </p:sp>
      <p:sp>
        <p:nvSpPr>
          <p:cNvPr id="3" name="Content Placeholder 2"/>
          <p:cNvSpPr>
            <a:spLocks noGrp="1"/>
          </p:cNvSpPr>
          <p:nvPr>
            <p:ph idx="1"/>
          </p:nvPr>
        </p:nvSpPr>
        <p:spPr/>
        <p:txBody>
          <a:bodyPr/>
          <a:lstStyle/>
          <a:p>
            <a:endParaRPr lang="en-US" u="sng" dirty="0" smtClean="0"/>
          </a:p>
          <a:p>
            <a:r>
              <a:rPr lang="en-US" u="sng" dirty="0" smtClean="0"/>
              <a:t>Soil </a:t>
            </a:r>
            <a:r>
              <a:rPr lang="en-US" u="sng" dirty="0" err="1"/>
              <a:t>salination</a:t>
            </a:r>
            <a:r>
              <a:rPr lang="en-US" u="sng" dirty="0"/>
              <a:t>-</a:t>
            </a:r>
            <a:r>
              <a:rPr lang="en-US" dirty="0"/>
              <a:t> or the excess accumulation of free salts, which can lead to reduced plant growth, erosion due to loss of plant cover and soil structure, and water quality problems due to sedimentation. Soil </a:t>
            </a:r>
            <a:r>
              <a:rPr lang="en-US" dirty="0" err="1"/>
              <a:t>salination</a:t>
            </a:r>
            <a:r>
              <a:rPr lang="en-US" dirty="0"/>
              <a:t> is particularly problematic in arid lands and often results from irrigation</a:t>
            </a:r>
            <a:r>
              <a:rPr lang="en-US" dirty="0" smtClean="0"/>
              <a:t>.</a:t>
            </a:r>
          </a:p>
          <a:p>
            <a:pPr marL="114300" indent="0">
              <a:buNone/>
            </a:pPr>
            <a:endParaRPr lang="en-US" dirty="0"/>
          </a:p>
          <a:p>
            <a:r>
              <a:rPr lang="en-US" u="sng" dirty="0"/>
              <a:t>Erosion </a:t>
            </a:r>
            <a:r>
              <a:rPr lang="en-US" dirty="0" smtClean="0"/>
              <a:t>– one of the </a:t>
            </a:r>
            <a:r>
              <a:rPr lang="en-US" dirty="0"/>
              <a:t>most serious soil mismanagement problem is soil erosion. Erosion is </a:t>
            </a:r>
            <a:r>
              <a:rPr lang="en-US" dirty="0" smtClean="0"/>
              <a:t>a  natural process, </a:t>
            </a:r>
            <a:r>
              <a:rPr lang="en-US" dirty="0"/>
              <a:t>but in many places, it is greatly increased by human land use, especially poor land use practices, such as deforestation, overgrazing, and improper construction </a:t>
            </a:r>
            <a:r>
              <a:rPr lang="en-US" dirty="0" smtClean="0"/>
              <a:t>activity.</a:t>
            </a:r>
            <a:endParaRPr lang="en-US" dirty="0"/>
          </a:p>
          <a:p>
            <a:endParaRPr lang="en-US" dirty="0"/>
          </a:p>
        </p:txBody>
      </p:sp>
    </p:spTree>
    <p:extLst>
      <p:ext uri="{BB962C8B-B14F-4D97-AF65-F5344CB8AC3E}">
        <p14:creationId xmlns:p14="http://schemas.microsoft.com/office/powerpoint/2010/main" val="3472977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Management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u="sng" dirty="0" smtClean="0"/>
              <a:t>Soil </a:t>
            </a:r>
            <a:r>
              <a:rPr lang="en-US" u="sng" dirty="0"/>
              <a:t>management </a:t>
            </a:r>
            <a:r>
              <a:rPr lang="en-US" dirty="0"/>
              <a:t>includes operations, practices, and treatments used to protect soil and enhance its performance. </a:t>
            </a:r>
            <a:endParaRPr lang="en-US" dirty="0" smtClean="0"/>
          </a:p>
          <a:p>
            <a:pPr marL="114300" indent="0">
              <a:buNone/>
            </a:pPr>
            <a:endParaRPr lang="en-US" dirty="0" smtClean="0"/>
          </a:p>
          <a:p>
            <a:r>
              <a:rPr lang="en-US" u="sng" dirty="0" smtClean="0"/>
              <a:t>Examples </a:t>
            </a:r>
            <a:r>
              <a:rPr lang="en-US" u="sng" dirty="0"/>
              <a:t>of soil management practices include: </a:t>
            </a:r>
            <a:endParaRPr lang="en-US" u="sng" dirty="0" smtClean="0"/>
          </a:p>
          <a:p>
            <a:pPr marL="114300" indent="0">
              <a:buNone/>
            </a:pPr>
            <a:endParaRPr lang="en-US" dirty="0" smtClean="0"/>
          </a:p>
          <a:p>
            <a:r>
              <a:rPr lang="en-US" dirty="0" smtClean="0"/>
              <a:t>1. </a:t>
            </a:r>
            <a:r>
              <a:rPr lang="en-US" b="1" dirty="0" smtClean="0"/>
              <a:t>controlling </a:t>
            </a:r>
            <a:r>
              <a:rPr lang="en-US" b="1" dirty="0"/>
              <a:t>traffic </a:t>
            </a:r>
            <a:r>
              <a:rPr lang="en-US" dirty="0"/>
              <a:t>on the soil surface to help reduce soil compaction (which in turn reduces </a:t>
            </a:r>
            <a:r>
              <a:rPr lang="en-US" dirty="0" smtClean="0"/>
              <a:t>aeration in soil </a:t>
            </a:r>
            <a:r>
              <a:rPr lang="en-US" dirty="0"/>
              <a:t>and water </a:t>
            </a:r>
            <a:r>
              <a:rPr lang="en-US" dirty="0" smtClean="0"/>
              <a:t>infiltration)</a:t>
            </a:r>
          </a:p>
          <a:p>
            <a:r>
              <a:rPr lang="en-US" dirty="0" smtClean="0"/>
              <a:t>2. </a:t>
            </a:r>
            <a:r>
              <a:rPr lang="en-US" b="1" dirty="0" smtClean="0"/>
              <a:t>using </a:t>
            </a:r>
            <a:r>
              <a:rPr lang="en-US" b="1" dirty="0"/>
              <a:t>cover crops </a:t>
            </a:r>
            <a:r>
              <a:rPr lang="en-US" dirty="0"/>
              <a:t>to keep the soil anchored and protected in off seasons, so that the soil is less eroded by wind and </a:t>
            </a:r>
            <a:r>
              <a:rPr lang="en-US" dirty="0" smtClean="0"/>
              <a:t>rain</a:t>
            </a:r>
          </a:p>
        </p:txBody>
      </p:sp>
    </p:spTree>
    <p:extLst>
      <p:ext uri="{BB962C8B-B14F-4D97-AF65-F5344CB8AC3E}">
        <p14:creationId xmlns:p14="http://schemas.microsoft.com/office/powerpoint/2010/main" val="2726599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Management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3</a:t>
            </a:r>
            <a:r>
              <a:rPr lang="en-US" dirty="0"/>
              <a:t>.  </a:t>
            </a:r>
            <a:r>
              <a:rPr lang="en-US" b="1" dirty="0"/>
              <a:t>rotating crops </a:t>
            </a:r>
            <a:r>
              <a:rPr lang="en-US" dirty="0"/>
              <a:t>to increase the amount of plant residue left on the soil surface (which also protects the soil from erosion). </a:t>
            </a:r>
          </a:p>
          <a:p>
            <a:r>
              <a:rPr lang="en-US" dirty="0" smtClean="0"/>
              <a:t>4. </a:t>
            </a:r>
            <a:r>
              <a:rPr lang="en-US" b="1" dirty="0" smtClean="0"/>
              <a:t>nutrient </a:t>
            </a:r>
            <a:r>
              <a:rPr lang="en-US" b="1" dirty="0"/>
              <a:t>management </a:t>
            </a:r>
            <a:r>
              <a:rPr lang="en-US" dirty="0"/>
              <a:t>helps improve soil fertility and increase organic matter content, which improves soil structure and function. </a:t>
            </a:r>
            <a:endParaRPr lang="en-US" dirty="0" smtClean="0"/>
          </a:p>
          <a:p>
            <a:r>
              <a:rPr lang="en-US" dirty="0" smtClean="0"/>
              <a:t>5. Using </a:t>
            </a:r>
            <a:r>
              <a:rPr lang="en-US" b="1" dirty="0" smtClean="0"/>
              <a:t>Reduced- </a:t>
            </a:r>
            <a:r>
              <a:rPr lang="en-US" b="1" dirty="0"/>
              <a:t>or no-tillage </a:t>
            </a:r>
            <a:r>
              <a:rPr lang="en-US" dirty="0" smtClean="0"/>
              <a:t>options when planting forage mixes or crops </a:t>
            </a:r>
            <a:r>
              <a:rPr lang="en-US" dirty="0"/>
              <a:t>limit the amount of soil disturbance and help maintain plant residues on the surface, improving both erosion protection and water retention. </a:t>
            </a:r>
          </a:p>
          <a:p>
            <a:endParaRPr lang="en-US" dirty="0"/>
          </a:p>
        </p:txBody>
      </p:sp>
    </p:spTree>
    <p:extLst>
      <p:ext uri="{BB962C8B-B14F-4D97-AF65-F5344CB8AC3E}">
        <p14:creationId xmlns:p14="http://schemas.microsoft.com/office/powerpoint/2010/main" val="2203928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Management</a:t>
            </a:r>
            <a:endParaRPr lang="en-US" dirty="0"/>
          </a:p>
        </p:txBody>
      </p:sp>
      <p:sp>
        <p:nvSpPr>
          <p:cNvPr id="3" name="Content Placeholder 2"/>
          <p:cNvSpPr>
            <a:spLocks noGrp="1"/>
          </p:cNvSpPr>
          <p:nvPr>
            <p:ph idx="1"/>
          </p:nvPr>
        </p:nvSpPr>
        <p:spPr/>
        <p:txBody>
          <a:bodyPr>
            <a:normAutofit lnSpcReduction="10000"/>
          </a:bodyPr>
          <a:lstStyle/>
          <a:p>
            <a:r>
              <a:rPr lang="en-US" dirty="0"/>
              <a:t>Soil management by fertilizer application and other agricultural practices has been instrumental in the establishment of modern society.</a:t>
            </a:r>
          </a:p>
          <a:p>
            <a:r>
              <a:rPr lang="en-US" dirty="0"/>
              <a:t>Throughout the history of mankind, mismanagement of soil has had adverse environmental effects. A notable example includes the American Dust Bowl.</a:t>
            </a:r>
          </a:p>
          <a:p>
            <a:r>
              <a:rPr lang="en-US" dirty="0"/>
              <a:t>Poor soil conditions as a result of chemical contamination, mineral deficiency, acidity, salinity, and improper drainage, leads to reduction of farmland productivity.</a:t>
            </a:r>
          </a:p>
          <a:p>
            <a:r>
              <a:rPr lang="en-US" dirty="0"/>
              <a:t>Sustainable agriculture </a:t>
            </a:r>
            <a:r>
              <a:rPr lang="en-US" i="1" dirty="0"/>
              <a:t>(the practice of farming using principles of </a:t>
            </a:r>
            <a:r>
              <a:rPr lang="en-US" i="1" dirty="0" smtClean="0"/>
              <a:t>ecology, </a:t>
            </a:r>
            <a:r>
              <a:rPr lang="en-US" i="1" dirty="0"/>
              <a:t>the study of relationships between organisms and their environment</a:t>
            </a:r>
            <a:r>
              <a:rPr lang="en-US" i="1" dirty="0" smtClean="0"/>
              <a:t>.) </a:t>
            </a:r>
            <a:r>
              <a:rPr lang="en-US" dirty="0"/>
              <a:t>can be achieved by application of a variety of farming methods that are safe for environment, profitable, and conserve resources.</a:t>
            </a:r>
          </a:p>
          <a:p>
            <a:pPr marL="114300" indent="0">
              <a:buNone/>
            </a:pPr>
            <a:endParaRPr lang="en-US" dirty="0"/>
          </a:p>
        </p:txBody>
      </p:sp>
    </p:spTree>
    <p:extLst>
      <p:ext uri="{BB962C8B-B14F-4D97-AF65-F5344CB8AC3E}">
        <p14:creationId xmlns:p14="http://schemas.microsoft.com/office/powerpoint/2010/main" val="3799541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Management</a:t>
            </a:r>
            <a:endParaRPr lang="en-US" dirty="0"/>
          </a:p>
        </p:txBody>
      </p:sp>
      <p:sp>
        <p:nvSpPr>
          <p:cNvPr id="3" name="Content Placeholder 2"/>
          <p:cNvSpPr>
            <a:spLocks noGrp="1"/>
          </p:cNvSpPr>
          <p:nvPr>
            <p:ph idx="1"/>
          </p:nvPr>
        </p:nvSpPr>
        <p:spPr/>
        <p:txBody>
          <a:bodyPr/>
          <a:lstStyle/>
          <a:p>
            <a:r>
              <a:rPr lang="en-US" dirty="0"/>
              <a:t>Sustainable options for replenishing nitrogen in the soil could </a:t>
            </a:r>
            <a:r>
              <a:rPr lang="en-US" dirty="0" smtClean="0"/>
              <a:t>include:</a:t>
            </a:r>
          </a:p>
          <a:p>
            <a:pPr marL="114300" indent="0">
              <a:buNone/>
            </a:pPr>
            <a:endParaRPr lang="en-US" dirty="0" smtClean="0"/>
          </a:p>
          <a:p>
            <a:r>
              <a:rPr lang="en-US" dirty="0" smtClean="0"/>
              <a:t> </a:t>
            </a:r>
            <a:r>
              <a:rPr lang="en-US" dirty="0"/>
              <a:t>(1) recycling crop waste </a:t>
            </a:r>
            <a:r>
              <a:rPr lang="en-US" dirty="0" smtClean="0"/>
              <a:t>and treated or untreated animal manure</a:t>
            </a:r>
          </a:p>
          <a:p>
            <a:r>
              <a:rPr lang="en-US" dirty="0" smtClean="0"/>
              <a:t> </a:t>
            </a:r>
            <a:r>
              <a:rPr lang="en-US" dirty="0"/>
              <a:t>(2) growing legume crops that form symbioses with nitrogen-fixing bacteria </a:t>
            </a:r>
            <a:r>
              <a:rPr lang="en-US" dirty="0" smtClean="0"/>
              <a:t>thus producing Nitrogen in the soil</a:t>
            </a:r>
          </a:p>
          <a:p>
            <a:r>
              <a:rPr lang="en-US" dirty="0" smtClean="0"/>
              <a:t>(3</a:t>
            </a:r>
            <a:r>
              <a:rPr lang="en-US" dirty="0"/>
              <a:t>) industrial production of </a:t>
            </a:r>
            <a:r>
              <a:rPr lang="en-US" dirty="0" smtClean="0"/>
              <a:t>nitrogen</a:t>
            </a:r>
          </a:p>
          <a:p>
            <a:r>
              <a:rPr lang="en-US" dirty="0" smtClean="0"/>
              <a:t> (4</a:t>
            </a:r>
            <a:r>
              <a:rPr lang="en-US" dirty="0"/>
              <a:t>) genetically engineering </a:t>
            </a:r>
            <a:r>
              <a:rPr lang="en-US" dirty="0" smtClean="0"/>
              <a:t>non legume </a:t>
            </a:r>
            <a:r>
              <a:rPr lang="en-US" dirty="0"/>
              <a:t>crops </a:t>
            </a:r>
            <a:r>
              <a:rPr lang="en-US" dirty="0" smtClean="0"/>
              <a:t>to (like regular legume crops that contribute important Nitrogen into the soil)</a:t>
            </a:r>
            <a:endParaRPr lang="en-US" dirty="0"/>
          </a:p>
          <a:p>
            <a:endParaRPr lang="en-US" dirty="0"/>
          </a:p>
        </p:txBody>
      </p:sp>
    </p:spTree>
    <p:extLst>
      <p:ext uri="{BB962C8B-B14F-4D97-AF65-F5344CB8AC3E}">
        <p14:creationId xmlns:p14="http://schemas.microsoft.com/office/powerpoint/2010/main" val="2615881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Your Soil: Timing</a:t>
            </a:r>
            <a:br>
              <a:rPr lang="en-US" dirty="0"/>
            </a:br>
            <a:endParaRPr lang="en-US" dirty="0"/>
          </a:p>
        </p:txBody>
      </p:sp>
      <p:sp>
        <p:nvSpPr>
          <p:cNvPr id="3" name="Content Placeholder 2"/>
          <p:cNvSpPr>
            <a:spLocks noGrp="1"/>
          </p:cNvSpPr>
          <p:nvPr>
            <p:ph idx="1"/>
          </p:nvPr>
        </p:nvSpPr>
        <p:spPr/>
        <p:txBody>
          <a:bodyPr>
            <a:normAutofit/>
          </a:bodyPr>
          <a:lstStyle/>
          <a:p>
            <a:r>
              <a:rPr lang="en-US" dirty="0"/>
              <a:t>Generally, you will want to take your soil sample after crops (if planted) have been harvested in the fall so you can prepare your field or pasture for forage planting in the spring. </a:t>
            </a:r>
            <a:endParaRPr lang="en-US" dirty="0" smtClean="0"/>
          </a:p>
          <a:p>
            <a:endParaRPr lang="en-US" dirty="0"/>
          </a:p>
          <a:p>
            <a:r>
              <a:rPr lang="en-US" dirty="0" smtClean="0"/>
              <a:t>You </a:t>
            </a:r>
            <a:r>
              <a:rPr lang="en-US" dirty="0" smtClean="0"/>
              <a:t>also want to properly schedule soil tests in conjunction with fertilizers </a:t>
            </a:r>
            <a:r>
              <a:rPr lang="en-US" dirty="0"/>
              <a:t>that have special times they need to be </a:t>
            </a:r>
            <a:r>
              <a:rPr lang="en-US" dirty="0" smtClean="0"/>
              <a:t>used. However</a:t>
            </a:r>
            <a:r>
              <a:rPr lang="en-US" dirty="0"/>
              <a:t>, you can sample soil at any time of the year. </a:t>
            </a:r>
            <a:endParaRPr lang="en-US" dirty="0" smtClean="0"/>
          </a:p>
          <a:p>
            <a:pPr marL="114300" indent="0">
              <a:buNone/>
            </a:pPr>
            <a:endParaRPr lang="en-US" dirty="0"/>
          </a:p>
          <a:p>
            <a:r>
              <a:rPr lang="en-US" dirty="0" smtClean="0"/>
              <a:t>As a general practice you should sample your soil every 3-5 years</a:t>
            </a:r>
            <a:r>
              <a:rPr lang="en-US" dirty="0" smtClean="0"/>
              <a:t>.</a:t>
            </a:r>
            <a:endParaRPr lang="en-US" dirty="0" smtClean="0"/>
          </a:p>
        </p:txBody>
      </p:sp>
    </p:spTree>
    <p:extLst>
      <p:ext uri="{BB962C8B-B14F-4D97-AF65-F5344CB8AC3E}">
        <p14:creationId xmlns:p14="http://schemas.microsoft.com/office/powerpoint/2010/main" val="4018722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Your Soil: Timing</a:t>
            </a:r>
          </a:p>
        </p:txBody>
      </p:sp>
      <p:sp>
        <p:nvSpPr>
          <p:cNvPr id="3" name="Content Placeholder 2"/>
          <p:cNvSpPr>
            <a:spLocks noGrp="1"/>
          </p:cNvSpPr>
          <p:nvPr>
            <p:ph idx="1"/>
          </p:nvPr>
        </p:nvSpPr>
        <p:spPr/>
        <p:txBody>
          <a:bodyPr/>
          <a:lstStyle/>
          <a:p>
            <a:r>
              <a:rPr lang="en-US" dirty="0"/>
              <a:t>If you know that certain phosphorous fertilizers, lime or manure has been applied to the soil it is best to wait 3 months after that application to test the soil otherwise results could be inaccurate. </a:t>
            </a:r>
            <a:endParaRPr lang="en-US" dirty="0" smtClean="0"/>
          </a:p>
          <a:p>
            <a:pPr marL="114300" indent="0">
              <a:buNone/>
            </a:pPr>
            <a:endParaRPr lang="en-US" dirty="0"/>
          </a:p>
          <a:p>
            <a:r>
              <a:rPr lang="en-US" dirty="0"/>
              <a:t>Remember being ready with your intentions and plan for your pasture(s) is important. You don’t want to mismanage your time in planning out an appropriate schedule for pasture maintenance this may cause unprofitable pastures for you in the future.</a:t>
            </a:r>
          </a:p>
          <a:p>
            <a:endParaRPr lang="en-US" dirty="0"/>
          </a:p>
        </p:txBody>
      </p:sp>
    </p:spTree>
    <p:extLst>
      <p:ext uri="{BB962C8B-B14F-4D97-AF65-F5344CB8AC3E}">
        <p14:creationId xmlns:p14="http://schemas.microsoft.com/office/powerpoint/2010/main" val="163211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Your Soil: Taking a Soil Sample</a:t>
            </a:r>
          </a:p>
        </p:txBody>
      </p:sp>
      <p:sp>
        <p:nvSpPr>
          <p:cNvPr id="3" name="Content Placeholder 2"/>
          <p:cNvSpPr>
            <a:spLocks noGrp="1"/>
          </p:cNvSpPr>
          <p:nvPr>
            <p:ph idx="1"/>
          </p:nvPr>
        </p:nvSpPr>
        <p:spPr>
          <a:xfrm>
            <a:off x="457200" y="1600200"/>
            <a:ext cx="7728430" cy="2362200"/>
          </a:xfrm>
        </p:spPr>
        <p:txBody>
          <a:bodyPr>
            <a:normAutofit/>
          </a:bodyPr>
          <a:lstStyle/>
          <a:p>
            <a:r>
              <a:rPr lang="en-US" sz="1800" u="sng" dirty="0"/>
              <a:t>Tools: </a:t>
            </a:r>
            <a:r>
              <a:rPr lang="en-US" sz="1800" dirty="0" smtClean="0"/>
              <a:t>shovel </a:t>
            </a:r>
            <a:r>
              <a:rPr lang="en-US" sz="1800" dirty="0"/>
              <a:t> </a:t>
            </a:r>
            <a:r>
              <a:rPr lang="en-US" sz="1800" dirty="0" smtClean="0"/>
              <a:t>or soil tube/soil auger, clean bucket, sample bag from your local extension center OR empty (clean) pound or half pound coffee can or </a:t>
            </a:r>
            <a:r>
              <a:rPr lang="en-US" sz="1800" dirty="0" err="1" smtClean="0"/>
              <a:t>ziplock</a:t>
            </a:r>
            <a:r>
              <a:rPr lang="en-US" sz="1800" dirty="0" smtClean="0"/>
              <a:t> bag</a:t>
            </a:r>
          </a:p>
          <a:p>
            <a:r>
              <a:rPr lang="en-US" sz="1800" dirty="0" smtClean="0"/>
              <a:t> The size </a:t>
            </a:r>
            <a:r>
              <a:rPr lang="en-US" sz="1800" dirty="0"/>
              <a:t>of </a:t>
            </a:r>
            <a:r>
              <a:rPr lang="en-US" sz="1800" dirty="0" smtClean="0"/>
              <a:t>your pasture will determine how many samples you need to take. </a:t>
            </a:r>
            <a:r>
              <a:rPr lang="en-US" sz="1800" dirty="0"/>
              <a:t>Usually you want to divide pastures into 20 acre (or less) sections. </a:t>
            </a:r>
            <a:endParaRPr lang="en-US" sz="18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364230"/>
            <a:ext cx="4375630" cy="3124200"/>
          </a:xfrm>
          <a:prstGeom prst="rect">
            <a:avLst/>
          </a:prstGeom>
          <a:ln w="12700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7051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Soil?</a:t>
            </a:r>
            <a:endParaRPr lang="en-US" dirty="0"/>
          </a:p>
        </p:txBody>
      </p:sp>
      <p:sp>
        <p:nvSpPr>
          <p:cNvPr id="7" name="Content Placeholder 6"/>
          <p:cNvSpPr>
            <a:spLocks noGrp="1"/>
          </p:cNvSpPr>
          <p:nvPr>
            <p:ph sz="half" idx="1"/>
          </p:nvPr>
        </p:nvSpPr>
        <p:spPr>
          <a:xfrm>
            <a:off x="457200" y="1536192"/>
            <a:ext cx="3657600" cy="5093208"/>
          </a:xfrm>
        </p:spPr>
        <p:txBody>
          <a:bodyPr>
            <a:normAutofit fontScale="47500" lnSpcReduction="20000"/>
          </a:bodyPr>
          <a:lstStyle/>
          <a:p>
            <a:r>
              <a:rPr lang="en-US" sz="3600" dirty="0"/>
              <a:t>The largest percentage of soil consists of weathered inorganic rock material. The </a:t>
            </a:r>
            <a:r>
              <a:rPr lang="en-US" sz="3600" dirty="0" smtClean="0"/>
              <a:t> </a:t>
            </a:r>
            <a:r>
              <a:rPr lang="en-US" sz="3600" dirty="0"/>
              <a:t>amounts of different sizes and types of rock particles or grains determines the soil's texture. </a:t>
            </a:r>
            <a:r>
              <a:rPr lang="en-US" sz="3600" b="1" dirty="0"/>
              <a:t>The three main types of rock grains found in soil are sand, silt, and clay. </a:t>
            </a:r>
            <a:endParaRPr lang="en-US" sz="3600" b="1" dirty="0" smtClean="0"/>
          </a:p>
          <a:p>
            <a:r>
              <a:rPr lang="en-US" sz="3600" dirty="0"/>
              <a:t>A hectare of pasture land in a humid mid-latitude climate can contain more than a million earthworms and several million insects, which are vital because of their ability to mix and aerate soil. </a:t>
            </a:r>
            <a:r>
              <a:rPr lang="en-US" sz="3600" dirty="0" smtClean="0"/>
              <a:t>Increasing </a:t>
            </a:r>
            <a:r>
              <a:rPr lang="en-US" sz="3600" dirty="0"/>
              <a:t>air and water </a:t>
            </a:r>
            <a:r>
              <a:rPr lang="en-US" sz="3600" dirty="0" smtClean="0"/>
              <a:t>availability </a:t>
            </a:r>
            <a:r>
              <a:rPr lang="en-US" sz="3600" dirty="0"/>
              <a:t>to </a:t>
            </a:r>
            <a:r>
              <a:rPr lang="en-US" sz="3600" dirty="0" smtClean="0"/>
              <a:t>plant roots which greatly </a:t>
            </a:r>
            <a:r>
              <a:rPr lang="en-US" sz="3600" dirty="0"/>
              <a:t>improves plant productivity. </a:t>
            </a:r>
            <a:endParaRPr lang="en-US" sz="3600" dirty="0" smtClean="0"/>
          </a:p>
          <a:p>
            <a:r>
              <a:rPr lang="en-US" sz="3600" dirty="0" smtClean="0"/>
              <a:t>Earthworms </a:t>
            </a:r>
            <a:r>
              <a:rPr lang="en-US" sz="3600" dirty="0"/>
              <a:t>and insects also produce most of the humus found in a soil through the incomplete digestion of organic matter.</a:t>
            </a: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9533" y="4127158"/>
            <a:ext cx="3511467" cy="212794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29728"/>
            <a:ext cx="3437239" cy="2577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835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Soil: Taking a Soil Sample</a:t>
            </a:r>
          </a:p>
        </p:txBody>
      </p:sp>
      <p:sp>
        <p:nvSpPr>
          <p:cNvPr id="3" name="Content Placeholder 2"/>
          <p:cNvSpPr>
            <a:spLocks noGrp="1"/>
          </p:cNvSpPr>
          <p:nvPr>
            <p:ph idx="1"/>
          </p:nvPr>
        </p:nvSpPr>
        <p:spPr>
          <a:xfrm>
            <a:off x="457200" y="1600200"/>
            <a:ext cx="4191000" cy="4800600"/>
          </a:xfrm>
        </p:spPr>
        <p:txBody>
          <a:bodyPr>
            <a:normAutofit fontScale="92500" lnSpcReduction="10000"/>
          </a:bodyPr>
          <a:lstStyle/>
          <a:p>
            <a:r>
              <a:rPr lang="en-US" u="sng" dirty="0"/>
              <a:t>Example:</a:t>
            </a:r>
            <a:r>
              <a:rPr lang="en-US" dirty="0"/>
              <a:t> If you had a  </a:t>
            </a:r>
            <a:r>
              <a:rPr lang="en-US" dirty="0" smtClean="0"/>
              <a:t>20 </a:t>
            </a:r>
            <a:r>
              <a:rPr lang="en-US" dirty="0"/>
              <a:t>acre pasture </a:t>
            </a:r>
            <a:r>
              <a:rPr lang="en-US" dirty="0" smtClean="0"/>
              <a:t>you </a:t>
            </a:r>
            <a:r>
              <a:rPr lang="en-US" dirty="0"/>
              <a:t>would take 4-5 samples going one </a:t>
            </a:r>
            <a:r>
              <a:rPr lang="en-US" dirty="0" smtClean="0"/>
              <a:t>direction </a:t>
            </a:r>
            <a:r>
              <a:rPr lang="en-US" dirty="0"/>
              <a:t>and then 4-5 again the </a:t>
            </a:r>
            <a:r>
              <a:rPr lang="en-US" dirty="0" smtClean="0"/>
              <a:t>other direction. In a  crisscross pattern.  Soil sample </a:t>
            </a:r>
            <a:r>
              <a:rPr lang="en-US" dirty="0"/>
              <a:t>depth should be around 6 inches deep. </a:t>
            </a:r>
            <a:r>
              <a:rPr lang="en-US" dirty="0" smtClean="0"/>
              <a:t>Put </a:t>
            </a:r>
            <a:r>
              <a:rPr lang="en-US" dirty="0"/>
              <a:t>the samples of soil (taking the  sample from the 6-7 inch soil core depth) into a bucket throwing out any plant debris. . You need to sample from many different areas to get the most accurate </a:t>
            </a:r>
            <a:r>
              <a:rPr lang="en-US" dirty="0" smtClean="0"/>
              <a:t>results, but </a:t>
            </a:r>
            <a:r>
              <a:rPr lang="en-US" dirty="0"/>
              <a:t>avoid taking samples from livestock feeding areas or wooded areas. </a:t>
            </a:r>
            <a:r>
              <a:rPr lang="en-US" dirty="0" smtClean="0"/>
              <a:t> </a:t>
            </a:r>
            <a:r>
              <a:rPr lang="en-US" dirty="0"/>
              <a:t>For this example the end result would be around </a:t>
            </a:r>
            <a:r>
              <a:rPr lang="en-US" dirty="0" smtClean="0"/>
              <a:t>10-15 different </a:t>
            </a:r>
            <a:r>
              <a:rPr lang="en-US" dirty="0"/>
              <a:t>samples. </a:t>
            </a:r>
          </a:p>
          <a:p>
            <a:pPr marL="11430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371600"/>
            <a:ext cx="3302432" cy="4356770"/>
          </a:xfrm>
          <a:prstGeom prst="rect">
            <a:avLst/>
          </a:prstGeom>
          <a:ln w="12700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59871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Your Soil: Taking a Soil Sample</a:t>
            </a:r>
          </a:p>
        </p:txBody>
      </p:sp>
      <p:sp>
        <p:nvSpPr>
          <p:cNvPr id="3" name="Content Placeholder 2"/>
          <p:cNvSpPr>
            <a:spLocks noGrp="1"/>
          </p:cNvSpPr>
          <p:nvPr>
            <p:ph idx="1"/>
          </p:nvPr>
        </p:nvSpPr>
        <p:spPr>
          <a:xfrm>
            <a:off x="457200" y="1600200"/>
            <a:ext cx="3733800" cy="4800600"/>
          </a:xfrm>
        </p:spPr>
        <p:txBody>
          <a:bodyPr>
            <a:normAutofit fontScale="92500"/>
          </a:bodyPr>
          <a:lstStyle/>
          <a:p>
            <a:r>
              <a:rPr lang="en-US" dirty="0"/>
              <a:t>Next, mix the samples in your bucket thoroughly and then take  8 -16 ounce (pound) sample placed in the coffee can or </a:t>
            </a:r>
            <a:r>
              <a:rPr lang="en-US" dirty="0" err="1"/>
              <a:t>ziplock</a:t>
            </a:r>
            <a:r>
              <a:rPr lang="en-US" dirty="0"/>
              <a:t> bag to extension center. </a:t>
            </a:r>
            <a:r>
              <a:rPr lang="en-US" dirty="0" smtClean="0"/>
              <a:t>They </a:t>
            </a:r>
            <a:r>
              <a:rPr lang="en-US" dirty="0"/>
              <a:t>will  send in different container.</a:t>
            </a:r>
          </a:p>
          <a:p>
            <a:r>
              <a:rPr lang="en-US" dirty="0"/>
              <a:t>Once the sample has been taken to your local agriculture extension center and they have sent it to the lab you will then get the results back in 1-3 weeks depending on how busy your lab is.</a:t>
            </a: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95400"/>
            <a:ext cx="2967990" cy="4802573"/>
          </a:xfrm>
          <a:prstGeom prst="rect">
            <a:avLst/>
          </a:prstGeom>
          <a:ln w="12700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40138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ctr"/>
            <a:r>
              <a:rPr lang="en-US" sz="3600" dirty="0"/>
              <a:t>University Extension </a:t>
            </a:r>
            <a:r>
              <a:rPr lang="en-US" sz="3600" dirty="0" smtClean="0"/>
              <a:t>Centers/Regional Extension </a:t>
            </a:r>
            <a:r>
              <a:rPr lang="en-US" sz="3600" dirty="0"/>
              <a:t>Centers</a:t>
            </a:r>
            <a:r>
              <a:rPr lang="en-US" dirty="0"/>
              <a:t/>
            </a:r>
            <a:br>
              <a:rPr lang="en-US" dirty="0"/>
            </a:br>
            <a:endParaRPr lang="en-US" dirty="0"/>
          </a:p>
        </p:txBody>
      </p:sp>
      <p:sp>
        <p:nvSpPr>
          <p:cNvPr id="3" name="Content Placeholder 2"/>
          <p:cNvSpPr>
            <a:spLocks noGrp="1"/>
          </p:cNvSpPr>
          <p:nvPr>
            <p:ph idx="1"/>
          </p:nvPr>
        </p:nvSpPr>
        <p:spPr>
          <a:xfrm>
            <a:off x="457200" y="1600200"/>
            <a:ext cx="7620000" cy="5105400"/>
          </a:xfrm>
        </p:spPr>
        <p:txBody>
          <a:bodyPr>
            <a:noAutofit/>
          </a:bodyPr>
          <a:lstStyle/>
          <a:p>
            <a:r>
              <a:rPr lang="en-US" sz="1800" dirty="0"/>
              <a:t>Your state university extension center(s) and regional (local) extension centers are there to help you in all stages of your small farm/agriculture journey. They not only assist with soil testing and sampling, but also provide information and assistance regarding seeding formulas, dry yield formulas, figuring stocking rates and more. </a:t>
            </a:r>
            <a:endParaRPr lang="en-US" sz="1800" dirty="0" smtClean="0"/>
          </a:p>
          <a:p>
            <a:pPr marL="114300" indent="0">
              <a:buNone/>
            </a:pPr>
            <a:endParaRPr lang="en-US" sz="1800" dirty="0"/>
          </a:p>
          <a:p>
            <a:r>
              <a:rPr lang="en-US" sz="1800" dirty="0"/>
              <a:t>Therefore, it is important for you to get to know your areas extension center and how it operates. They are a valuable resource for anyone in the business of agriculture. </a:t>
            </a:r>
            <a:endParaRPr lang="en-US" sz="1800" dirty="0" smtClean="0"/>
          </a:p>
          <a:p>
            <a:pPr marL="114300" indent="0">
              <a:buNone/>
            </a:pPr>
            <a:endParaRPr lang="en-US" sz="1800" dirty="0"/>
          </a:p>
          <a:p>
            <a:r>
              <a:rPr lang="en-US" sz="1800" dirty="0"/>
              <a:t>Here are some university extension centers located in the Midwest United States:</a:t>
            </a:r>
          </a:p>
          <a:p>
            <a:pPr marL="114300" indent="0">
              <a:buNone/>
            </a:pPr>
            <a:endParaRPr lang="en-US" sz="1800" dirty="0"/>
          </a:p>
          <a:p>
            <a:r>
              <a:rPr lang="en-US" sz="1800" dirty="0"/>
              <a:t>1. University of Missouri Extension Center: </a:t>
            </a:r>
            <a:r>
              <a:rPr lang="en-US" sz="1800" u="sng" dirty="0">
                <a:hlinkClick r:id="rId2"/>
              </a:rPr>
              <a:t>http://extension.missouri.edu/</a:t>
            </a:r>
            <a:r>
              <a:rPr lang="en-US" sz="1800" dirty="0"/>
              <a:t> </a:t>
            </a:r>
          </a:p>
          <a:p>
            <a:r>
              <a:rPr lang="en-US" sz="1800" dirty="0"/>
              <a:t>2. Iowa State University Extension: </a:t>
            </a:r>
            <a:r>
              <a:rPr lang="en-US" sz="1800" u="sng" dirty="0">
                <a:hlinkClick r:id="rId3"/>
              </a:rPr>
              <a:t>http://www.extension.iastate.edu/</a:t>
            </a:r>
            <a:r>
              <a:rPr lang="en-US" sz="1800" dirty="0"/>
              <a:t> </a:t>
            </a:r>
          </a:p>
          <a:p>
            <a:r>
              <a:rPr lang="en-US" sz="1800" dirty="0"/>
              <a:t>3. University of Minnesota Extension: </a:t>
            </a:r>
            <a:r>
              <a:rPr lang="en-US" sz="1800" u="sng" dirty="0">
                <a:hlinkClick r:id="rId4"/>
              </a:rPr>
              <a:t>http://www1.extension.umn.edu/</a:t>
            </a:r>
            <a:r>
              <a:rPr lang="en-US" sz="1800" dirty="0"/>
              <a:t> </a:t>
            </a:r>
          </a:p>
        </p:txBody>
      </p:sp>
    </p:spTree>
    <p:extLst>
      <p:ext uri="{BB962C8B-B14F-4D97-AF65-F5344CB8AC3E}">
        <p14:creationId xmlns:p14="http://schemas.microsoft.com/office/powerpoint/2010/main" val="3389257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University Extension Centers/Regional Extension Centers</a:t>
            </a:r>
          </a:p>
        </p:txBody>
      </p:sp>
      <p:sp>
        <p:nvSpPr>
          <p:cNvPr id="3" name="Content Placeholder 2"/>
          <p:cNvSpPr>
            <a:spLocks noGrp="1"/>
          </p:cNvSpPr>
          <p:nvPr>
            <p:ph idx="1"/>
          </p:nvPr>
        </p:nvSpPr>
        <p:spPr/>
        <p:txBody>
          <a:bodyPr>
            <a:normAutofit fontScale="85000" lnSpcReduction="20000"/>
          </a:bodyPr>
          <a:lstStyle/>
          <a:p>
            <a:r>
              <a:rPr lang="en-US" sz="2400" dirty="0"/>
              <a:t>4. Illinois University Extension: </a:t>
            </a:r>
            <a:r>
              <a:rPr lang="en-US" sz="2400" u="sng" dirty="0">
                <a:hlinkClick r:id="rId2"/>
              </a:rPr>
              <a:t>http://web.extension.illinois.edu/state/index.html</a:t>
            </a:r>
            <a:r>
              <a:rPr lang="en-US" sz="2400" dirty="0"/>
              <a:t> </a:t>
            </a:r>
          </a:p>
          <a:p>
            <a:r>
              <a:rPr lang="en-US" sz="2400" dirty="0"/>
              <a:t>5. Kansas State University Research and Extension: </a:t>
            </a:r>
            <a:r>
              <a:rPr lang="en-US" sz="2400" u="sng" dirty="0">
                <a:hlinkClick r:id="rId3"/>
              </a:rPr>
              <a:t>http://www.ksre.ksu.edu/p.aspx</a:t>
            </a:r>
            <a:r>
              <a:rPr lang="en-US" sz="2400" dirty="0"/>
              <a:t> </a:t>
            </a:r>
          </a:p>
          <a:p>
            <a:r>
              <a:rPr lang="en-US" sz="2400" dirty="0"/>
              <a:t>6. University of Nebraska Extension: </a:t>
            </a:r>
            <a:r>
              <a:rPr lang="en-US" sz="2400" u="sng" dirty="0">
                <a:hlinkClick r:id="rId3"/>
              </a:rPr>
              <a:t>http://www.ksre.ksu.edu/p.aspx</a:t>
            </a:r>
            <a:r>
              <a:rPr lang="en-US" sz="2400" dirty="0"/>
              <a:t> </a:t>
            </a:r>
          </a:p>
          <a:p>
            <a:r>
              <a:rPr lang="en-US" sz="2400" dirty="0"/>
              <a:t>7. North Dakota State University Extension: </a:t>
            </a:r>
            <a:r>
              <a:rPr lang="en-US" sz="2400" u="sng" dirty="0">
                <a:hlinkClick r:id="rId4"/>
              </a:rPr>
              <a:t>http://www.ag.ndsu.edu/extension/</a:t>
            </a:r>
            <a:r>
              <a:rPr lang="en-US" sz="2400" dirty="0"/>
              <a:t> </a:t>
            </a:r>
          </a:p>
          <a:p>
            <a:r>
              <a:rPr lang="en-US" sz="2400" dirty="0"/>
              <a:t>8. South Dakota State University Extension: </a:t>
            </a:r>
            <a:r>
              <a:rPr lang="en-US" sz="2400" u="sng" dirty="0">
                <a:hlinkClick r:id="rId5"/>
              </a:rPr>
              <a:t>http://www.sdstate.edu/sdsuextension/index.cfm</a:t>
            </a:r>
            <a:r>
              <a:rPr lang="en-US" sz="2400" dirty="0"/>
              <a:t> </a:t>
            </a:r>
          </a:p>
          <a:p>
            <a:pPr marL="114300" indent="0">
              <a:buNone/>
            </a:pPr>
            <a:endParaRPr lang="en-US" sz="2400" dirty="0"/>
          </a:p>
          <a:p>
            <a:r>
              <a:rPr lang="en-US" sz="2400" dirty="0"/>
              <a:t>Depending on your location you may have a closer regional center located nearer to where you live</a:t>
            </a:r>
            <a:r>
              <a:rPr lang="en-US" sz="2400" dirty="0" smtClean="0"/>
              <a:t>. </a:t>
            </a:r>
            <a:r>
              <a:rPr lang="en-US" sz="2400" dirty="0"/>
              <a:t>If you live in a county that practices a lot of agriculture then you will have a close local extension service or branch that works with the university extension to obtain information for you. Many times these local extensions are located at city court houses. </a:t>
            </a:r>
          </a:p>
          <a:p>
            <a:endParaRPr lang="en-US" dirty="0"/>
          </a:p>
        </p:txBody>
      </p:sp>
    </p:spTree>
    <p:extLst>
      <p:ext uri="{BB962C8B-B14F-4D97-AF65-F5344CB8AC3E}">
        <p14:creationId xmlns:p14="http://schemas.microsoft.com/office/powerpoint/2010/main" val="132886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Your Results</a:t>
            </a:r>
            <a:endParaRPr lang="en-US" dirty="0"/>
          </a:p>
        </p:txBody>
      </p:sp>
      <p:sp>
        <p:nvSpPr>
          <p:cNvPr id="3" name="Content Placeholder 2"/>
          <p:cNvSpPr>
            <a:spLocks noGrp="1"/>
          </p:cNvSpPr>
          <p:nvPr>
            <p:ph idx="1"/>
          </p:nvPr>
        </p:nvSpPr>
        <p:spPr/>
        <p:txBody>
          <a:bodyPr/>
          <a:lstStyle/>
          <a:p>
            <a:r>
              <a:rPr lang="en-US" dirty="0"/>
              <a:t>Once you get your soil test results back from your extension center </a:t>
            </a:r>
            <a:r>
              <a:rPr lang="en-US" dirty="0" smtClean="0"/>
              <a:t>the next step is to take </a:t>
            </a:r>
            <a:r>
              <a:rPr lang="en-US" dirty="0"/>
              <a:t>the test results to a fertilizer plant and they will create a fertilizer mix for you based off the results of your soil test. </a:t>
            </a:r>
            <a:endParaRPr lang="en-US" dirty="0" smtClean="0"/>
          </a:p>
          <a:p>
            <a:pPr marL="114300" indent="0">
              <a:buNone/>
            </a:pPr>
            <a:endParaRPr lang="en-US" dirty="0" smtClean="0"/>
          </a:p>
          <a:p>
            <a:r>
              <a:rPr lang="en-US" dirty="0" smtClean="0"/>
              <a:t>The </a:t>
            </a:r>
            <a:r>
              <a:rPr lang="en-US" dirty="0"/>
              <a:t>fertilizer plant will then put </a:t>
            </a:r>
            <a:r>
              <a:rPr lang="en-US" dirty="0" smtClean="0"/>
              <a:t>your calculated mix on </a:t>
            </a:r>
            <a:r>
              <a:rPr lang="en-US" dirty="0"/>
              <a:t>a spreader and spread it on your fields or pastures (you pay per acre and cost of fertilizer) or if they are busy </a:t>
            </a:r>
            <a:r>
              <a:rPr lang="en-US" dirty="0" smtClean="0"/>
              <a:t>you have the option of applying the fertilizer yourself by renting an applicator cart. </a:t>
            </a:r>
            <a:endParaRPr lang="en-US" dirty="0"/>
          </a:p>
        </p:txBody>
      </p:sp>
    </p:spTree>
    <p:extLst>
      <p:ext uri="{BB962C8B-B14F-4D97-AF65-F5344CB8AC3E}">
        <p14:creationId xmlns:p14="http://schemas.microsoft.com/office/powerpoint/2010/main" val="3587328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Pasture Management?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4951" y="1536700"/>
            <a:ext cx="3442097" cy="4589463"/>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p:txBody>
          <a:bodyPr>
            <a:normAutofit lnSpcReduction="10000"/>
          </a:bodyPr>
          <a:lstStyle/>
          <a:p>
            <a:pPr marL="114300" indent="0">
              <a:buNone/>
            </a:pPr>
            <a:r>
              <a:rPr lang="en-US" dirty="0" smtClean="0"/>
              <a:t>Pasture management includes:</a:t>
            </a:r>
          </a:p>
          <a:p>
            <a:r>
              <a:rPr lang="en-US" dirty="0" smtClean="0"/>
              <a:t> </a:t>
            </a:r>
            <a:r>
              <a:rPr lang="en-US" sz="2400" dirty="0"/>
              <a:t>M</a:t>
            </a:r>
            <a:r>
              <a:rPr lang="en-US" sz="2400" dirty="0" smtClean="0"/>
              <a:t>aintaining pasture soil quality</a:t>
            </a:r>
          </a:p>
          <a:p>
            <a:r>
              <a:rPr lang="en-US" sz="2400" dirty="0"/>
              <a:t>K</a:t>
            </a:r>
            <a:r>
              <a:rPr lang="en-US" sz="2400" dirty="0" smtClean="0"/>
              <a:t>eeping pasture free of weeds, un wanted trees and shrubs </a:t>
            </a:r>
          </a:p>
          <a:p>
            <a:r>
              <a:rPr lang="en-US" sz="2400" dirty="0" smtClean="0"/>
              <a:t> Adopting a grazing plan</a:t>
            </a:r>
          </a:p>
          <a:p>
            <a:r>
              <a:rPr lang="en-US" sz="2400" dirty="0" smtClean="0"/>
              <a:t>Selecting the right forage species for your operation</a:t>
            </a:r>
          </a:p>
        </p:txBody>
      </p:sp>
    </p:spTree>
    <p:extLst>
      <p:ext uri="{BB962C8B-B14F-4D97-AF65-F5344CB8AC3E}">
        <p14:creationId xmlns:p14="http://schemas.microsoft.com/office/powerpoint/2010/main" val="35836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Pasture Management: Things to Consider</a:t>
            </a:r>
            <a:endParaRPr lang="en-US" dirty="0"/>
          </a:p>
        </p:txBody>
      </p:sp>
      <p:sp>
        <p:nvSpPr>
          <p:cNvPr id="3" name="Content Placeholder 2"/>
          <p:cNvSpPr>
            <a:spLocks noGrp="1"/>
          </p:cNvSpPr>
          <p:nvPr>
            <p:ph idx="1"/>
          </p:nvPr>
        </p:nvSpPr>
        <p:spPr/>
        <p:txBody>
          <a:bodyPr>
            <a:normAutofit/>
          </a:bodyPr>
          <a:lstStyle/>
          <a:p>
            <a:r>
              <a:rPr lang="en-US" dirty="0" smtClean="0"/>
              <a:t>1</a:t>
            </a:r>
            <a:r>
              <a:rPr lang="en-US" dirty="0"/>
              <a:t>. </a:t>
            </a:r>
            <a:r>
              <a:rPr lang="en-US" u="sng" dirty="0"/>
              <a:t>Overgrazing and Under grazing:</a:t>
            </a:r>
            <a:r>
              <a:rPr lang="en-US" dirty="0"/>
              <a:t> If a pasture is over grazed this can lead to problems such as poor forage growth rates, weak forage species and even increased run-off and poor soil due to an increased temperature. If a pasture is under grazed it can lead to the accumulation of unwanted plant species and in turn an unprofitable pasture.</a:t>
            </a:r>
          </a:p>
          <a:p>
            <a:r>
              <a:rPr lang="en-US" dirty="0"/>
              <a:t>2. </a:t>
            </a:r>
            <a:r>
              <a:rPr lang="en-US" u="sng" dirty="0"/>
              <a:t>Applying fertilizers:</a:t>
            </a:r>
            <a:r>
              <a:rPr lang="en-US" dirty="0"/>
              <a:t> Your soil test results will help you know if you need to apply fertilizer and which fertilizers to apply for pasture maintenance. </a:t>
            </a:r>
          </a:p>
          <a:p>
            <a:r>
              <a:rPr lang="en-US" dirty="0"/>
              <a:t>3. </a:t>
            </a:r>
            <a:r>
              <a:rPr lang="en-US" u="sng" dirty="0"/>
              <a:t>When to use Lime:</a:t>
            </a:r>
            <a:r>
              <a:rPr lang="en-US" dirty="0"/>
              <a:t> Your soil test results will tell you if you need to apply lime to your pasture. Lime helps correct soil acidity.</a:t>
            </a:r>
          </a:p>
          <a:p>
            <a:endParaRPr lang="en-US" dirty="0"/>
          </a:p>
        </p:txBody>
      </p:sp>
    </p:spTree>
    <p:extLst>
      <p:ext uri="{BB962C8B-B14F-4D97-AF65-F5344CB8AC3E}">
        <p14:creationId xmlns:p14="http://schemas.microsoft.com/office/powerpoint/2010/main" val="4273586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Pasture Management: Things to Consider</a:t>
            </a:r>
          </a:p>
        </p:txBody>
      </p:sp>
      <p:sp>
        <p:nvSpPr>
          <p:cNvPr id="3" name="Content Placeholder 2"/>
          <p:cNvSpPr>
            <a:spLocks noGrp="1"/>
          </p:cNvSpPr>
          <p:nvPr>
            <p:ph idx="1"/>
          </p:nvPr>
        </p:nvSpPr>
        <p:spPr>
          <a:xfrm>
            <a:off x="457200" y="1676400"/>
            <a:ext cx="7620000" cy="4724400"/>
          </a:xfrm>
        </p:spPr>
        <p:txBody>
          <a:bodyPr>
            <a:normAutofit/>
          </a:bodyPr>
          <a:lstStyle/>
          <a:p>
            <a:r>
              <a:rPr lang="en-US" dirty="0"/>
              <a:t>4. </a:t>
            </a:r>
            <a:r>
              <a:rPr lang="en-US" u="sng" dirty="0"/>
              <a:t>Controlling weeds and shrubs: </a:t>
            </a:r>
            <a:r>
              <a:rPr lang="en-US" dirty="0"/>
              <a:t>If you are having a problem with specific unwanted plants you can help correct the problem by changing your grazing plan and or using lime and fertilizers appropriately. Clipping and mowing are also options to control weeds and shrubs livestock will not eat</a:t>
            </a:r>
            <a:r>
              <a:rPr lang="en-US" dirty="0" smtClean="0"/>
              <a:t>.</a:t>
            </a:r>
          </a:p>
          <a:p>
            <a:pPr marL="114300" indent="0">
              <a:buNone/>
            </a:pPr>
            <a:endParaRPr lang="en-US" dirty="0"/>
          </a:p>
          <a:p>
            <a:r>
              <a:rPr lang="en-US" dirty="0"/>
              <a:t>5. </a:t>
            </a:r>
            <a:r>
              <a:rPr lang="en-US" u="sng" dirty="0"/>
              <a:t>Water:</a:t>
            </a:r>
            <a:r>
              <a:rPr lang="en-US" dirty="0"/>
              <a:t> Water location and water quality are high priorities in pasture management. It is best practice to have your water supply within 600 feet of your livestock’s grazing area. This is because you don’t want your livestock to waste excessive time and energy traveling to water sources.  </a:t>
            </a:r>
          </a:p>
          <a:p>
            <a:endParaRPr lang="en-US" dirty="0"/>
          </a:p>
        </p:txBody>
      </p:sp>
    </p:spTree>
    <p:extLst>
      <p:ext uri="{BB962C8B-B14F-4D97-AF65-F5344CB8AC3E}">
        <p14:creationId xmlns:p14="http://schemas.microsoft.com/office/powerpoint/2010/main" val="111115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Pasture Management: Things to Consider</a:t>
            </a:r>
          </a:p>
        </p:txBody>
      </p:sp>
      <p:sp>
        <p:nvSpPr>
          <p:cNvPr id="3" name="Content Placeholder 2"/>
          <p:cNvSpPr>
            <a:spLocks noGrp="1"/>
          </p:cNvSpPr>
          <p:nvPr>
            <p:ph idx="1"/>
          </p:nvPr>
        </p:nvSpPr>
        <p:spPr/>
        <p:txBody>
          <a:bodyPr/>
          <a:lstStyle/>
          <a:p>
            <a:r>
              <a:rPr lang="en-US" dirty="0"/>
              <a:t>6. </a:t>
            </a:r>
            <a:r>
              <a:rPr lang="en-US" u="sng" dirty="0"/>
              <a:t>Selecting forage species:</a:t>
            </a:r>
            <a:r>
              <a:rPr lang="en-US" dirty="0"/>
              <a:t> There are many factors when choosing appropriate forage species. We will be discussing these in the weeks to come. Traits of different forage species must be matched with intended livestock, soil, lime and fertilizer usage.</a:t>
            </a:r>
          </a:p>
          <a:p>
            <a:endParaRPr lang="en-US" dirty="0" smtClean="0"/>
          </a:p>
          <a:p>
            <a:r>
              <a:rPr lang="en-US" dirty="0" smtClean="0"/>
              <a:t>7</a:t>
            </a:r>
            <a:r>
              <a:rPr lang="en-US" dirty="0"/>
              <a:t>. </a:t>
            </a:r>
            <a:r>
              <a:rPr lang="en-US" u="sng" dirty="0"/>
              <a:t>Encourage Legumes:</a:t>
            </a:r>
            <a:r>
              <a:rPr lang="en-US" dirty="0"/>
              <a:t> Legumes are plants that help introduce Nitrogen in the soil. They include plants such as alfalfa, clovers and beans. Legumes make wonderful additions or mixes with other forage grasses. Additionally, many farmers use them as a rotating crop to help improve soil quality. We will take a more in depth look at legumes in our next unit.</a:t>
            </a:r>
          </a:p>
          <a:p>
            <a:endParaRPr lang="en-US" dirty="0"/>
          </a:p>
        </p:txBody>
      </p:sp>
    </p:spTree>
    <p:extLst>
      <p:ext uri="{BB962C8B-B14F-4D97-AF65-F5344CB8AC3E}">
        <p14:creationId xmlns:p14="http://schemas.microsoft.com/office/powerpoint/2010/main" val="2510458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Pasture Management</a:t>
            </a:r>
            <a:endParaRPr lang="en-US" dirty="0"/>
          </a:p>
        </p:txBody>
      </p:sp>
      <p:sp>
        <p:nvSpPr>
          <p:cNvPr id="6" name="Content Placeholder 5"/>
          <p:cNvSpPr>
            <a:spLocks noGrp="1"/>
          </p:cNvSpPr>
          <p:nvPr>
            <p:ph idx="1"/>
          </p:nvPr>
        </p:nvSpPr>
        <p:spPr/>
        <p:txBody>
          <a:bodyPr/>
          <a:lstStyle/>
          <a:p>
            <a:endParaRPr lang="en-US" dirty="0" smtClean="0"/>
          </a:p>
          <a:p>
            <a:r>
              <a:rPr lang="en-US" dirty="0" smtClean="0"/>
              <a:t>As </a:t>
            </a:r>
            <a:r>
              <a:rPr lang="en-US" dirty="0"/>
              <a:t>you can see there are many factors involved with pasture management. Soil, which we have discussed this week and will continue to discuss next </a:t>
            </a:r>
            <a:r>
              <a:rPr lang="en-US" dirty="0" smtClean="0"/>
              <a:t>week, </a:t>
            </a:r>
            <a:r>
              <a:rPr lang="en-US" dirty="0"/>
              <a:t>is just one factor. </a:t>
            </a:r>
          </a:p>
          <a:p>
            <a:pPr marL="114300" indent="0">
              <a:buNone/>
            </a:pPr>
            <a:endParaRPr lang="en-US" dirty="0"/>
          </a:p>
          <a:p>
            <a:r>
              <a:rPr lang="en-US" dirty="0"/>
              <a:t>In the weeks to come we will continue to discuss </a:t>
            </a:r>
            <a:r>
              <a:rPr lang="en-US" dirty="0" smtClean="0"/>
              <a:t>the importance of soil maintenance as well as all the other important </a:t>
            </a:r>
            <a:r>
              <a:rPr lang="en-US" dirty="0"/>
              <a:t>aspects of pasture management. By the end of the course you will have the tools you need to build your own pasture management plan! </a:t>
            </a:r>
          </a:p>
          <a:p>
            <a:endParaRPr lang="en-US" dirty="0"/>
          </a:p>
        </p:txBody>
      </p:sp>
    </p:spTree>
    <p:extLst>
      <p:ext uri="{BB962C8B-B14F-4D97-AF65-F5344CB8AC3E}">
        <p14:creationId xmlns:p14="http://schemas.microsoft.com/office/powerpoint/2010/main" val="417047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Soil</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Soils are named according to where their </a:t>
            </a:r>
            <a:r>
              <a:rPr lang="en-US" b="1" dirty="0"/>
              <a:t>sand, silt, and clay </a:t>
            </a:r>
            <a:r>
              <a:rPr lang="en-US" dirty="0"/>
              <a:t>composition plots on a soil structure triangle. </a:t>
            </a:r>
            <a:r>
              <a:rPr lang="en-US" dirty="0" smtClean="0"/>
              <a:t>Three of those are loam, topsoil and humus.</a:t>
            </a:r>
          </a:p>
          <a:p>
            <a:pPr marL="114300" lvl="0" indent="0">
              <a:buNone/>
            </a:pPr>
            <a:endParaRPr lang="en-US" dirty="0" smtClean="0"/>
          </a:p>
          <a:p>
            <a:r>
              <a:rPr lang="en-US" b="1" dirty="0" smtClean="0"/>
              <a:t>Loam:</a:t>
            </a:r>
            <a:r>
              <a:rPr lang="en-US" dirty="0" smtClean="0"/>
              <a:t> </a:t>
            </a:r>
            <a:r>
              <a:rPr lang="en-US" dirty="0"/>
              <a:t>A kind of soil; an earthy mixture of clay and sand, with organic matter to which its fertility </a:t>
            </a:r>
            <a:r>
              <a:rPr lang="en-US" dirty="0" smtClean="0"/>
              <a:t>is attributed. </a:t>
            </a:r>
            <a:r>
              <a:rPr lang="en-US" dirty="0"/>
              <a:t>A typical loam soil is made up of about a 20:40:40 mixture of clay, silt, and sand. Loam is considered ideal for gardening and agricultural uses because it retains nutrients and water well while still allowing the water to flow freely. </a:t>
            </a:r>
            <a:endParaRPr lang="en-US" dirty="0" smtClean="0"/>
          </a:p>
          <a:p>
            <a:endParaRPr lang="en-US" dirty="0"/>
          </a:p>
          <a:p>
            <a:r>
              <a:rPr lang="en-US" dirty="0" smtClean="0"/>
              <a:t>Loam </a:t>
            </a:r>
            <a:r>
              <a:rPr lang="en-US" dirty="0" smtClean="0"/>
              <a:t>is </a:t>
            </a:r>
            <a:r>
              <a:rPr lang="en-US" dirty="0"/>
              <a:t>found in a majority of successful farms in regions known for their fertile land. Loam soils generally contain more nutrients and humus than sandy soils, have better infiltration and drainage than </a:t>
            </a:r>
            <a:r>
              <a:rPr lang="en-US" dirty="0" err="1"/>
              <a:t>silty</a:t>
            </a:r>
            <a:r>
              <a:rPr lang="en-US" dirty="0"/>
              <a:t> soils, and are easier to till than clay soils</a:t>
            </a:r>
            <a:r>
              <a:rPr lang="en-US" dirty="0" smtClean="0"/>
              <a:t>.</a:t>
            </a:r>
          </a:p>
          <a:p>
            <a:pPr marL="114300" indent="0">
              <a:buNone/>
            </a:pPr>
            <a:endParaRPr lang="en-US" dirty="0"/>
          </a:p>
          <a:p>
            <a:pPr lvl="0"/>
            <a:endParaRPr lang="en-US" dirty="0"/>
          </a:p>
          <a:p>
            <a:endParaRPr lang="en-US" dirty="0"/>
          </a:p>
        </p:txBody>
      </p:sp>
    </p:spTree>
    <p:extLst>
      <p:ext uri="{BB962C8B-B14F-4D97-AF65-F5344CB8AC3E}">
        <p14:creationId xmlns:p14="http://schemas.microsoft.com/office/powerpoint/2010/main" val="36819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 Credits</a:t>
            </a:r>
            <a:endParaRPr lang="en-US" dirty="0"/>
          </a:p>
        </p:txBody>
      </p:sp>
      <p:sp>
        <p:nvSpPr>
          <p:cNvPr id="3" name="Content Placeholder 2"/>
          <p:cNvSpPr>
            <a:spLocks noGrp="1"/>
          </p:cNvSpPr>
          <p:nvPr>
            <p:ph idx="1"/>
          </p:nvPr>
        </p:nvSpPr>
        <p:spPr/>
        <p:txBody>
          <a:bodyPr/>
          <a:lstStyle/>
          <a:p>
            <a:r>
              <a:rPr lang="en-US" dirty="0" smtClean="0"/>
              <a:t>Boundless.com – Biology- Chapter 46 Plant Nutrition- (section 2) Soil Ecosystem – “Lignin to Humus”</a:t>
            </a:r>
          </a:p>
          <a:p>
            <a:pPr lvl="0"/>
            <a:r>
              <a:rPr lang="en-US" dirty="0" smtClean="0"/>
              <a:t>Boundless.com </a:t>
            </a:r>
            <a:r>
              <a:rPr lang="en-US" dirty="0"/>
              <a:t>– Biology – Chapter 46 Plant Nutrition- (section 2) </a:t>
            </a:r>
            <a:r>
              <a:rPr lang="en-US" dirty="0" smtClean="0"/>
              <a:t>Soil </a:t>
            </a:r>
            <a:r>
              <a:rPr lang="en-US" dirty="0"/>
              <a:t>Ecosystem – “Role of Soil Conservation in Sustainable Agriculture</a:t>
            </a:r>
            <a:r>
              <a:rPr lang="en-US" dirty="0" smtClean="0"/>
              <a:t>”</a:t>
            </a:r>
          </a:p>
          <a:p>
            <a:r>
              <a:rPr lang="en-US" dirty="0"/>
              <a:t>Boundless.com – Biology – Chapter 46 Plant Nutrition- (section 2) </a:t>
            </a:r>
            <a:r>
              <a:rPr lang="en-US" dirty="0" smtClean="0"/>
              <a:t>Soil </a:t>
            </a:r>
            <a:r>
              <a:rPr lang="en-US" dirty="0"/>
              <a:t>Ecosystem – </a:t>
            </a:r>
            <a:r>
              <a:rPr lang="en-US" dirty="0" smtClean="0"/>
              <a:t>“Texture of Soil”</a:t>
            </a:r>
            <a:endParaRPr lang="en-US" dirty="0"/>
          </a:p>
          <a:p>
            <a:r>
              <a:rPr lang="en-US" dirty="0"/>
              <a:t>Boundless.com – Biology – Chapter 46 Plant Nutrition- (section 2) Soil Ecosystem – </a:t>
            </a:r>
            <a:r>
              <a:rPr lang="en-US" dirty="0" smtClean="0"/>
              <a:t>“Organic Components of Soil”</a:t>
            </a:r>
          </a:p>
          <a:p>
            <a:r>
              <a:rPr lang="en-US" dirty="0" smtClean="0"/>
              <a:t>Jim Donaldson, course developer</a:t>
            </a:r>
            <a:endParaRPr lang="en-US" dirty="0"/>
          </a:p>
          <a:p>
            <a:pPr lvl="0"/>
            <a:endParaRPr lang="en-US" dirty="0"/>
          </a:p>
        </p:txBody>
      </p:sp>
    </p:spTree>
    <p:extLst>
      <p:ext uri="{BB962C8B-B14F-4D97-AF65-F5344CB8AC3E}">
        <p14:creationId xmlns:p14="http://schemas.microsoft.com/office/powerpoint/2010/main" val="1537082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Image Credits</a:t>
            </a:r>
            <a:br>
              <a:rPr lang="en-US" dirty="0" smtClean="0"/>
            </a:br>
            <a:r>
              <a:rPr lang="en-US" sz="1200" dirty="0" smtClean="0"/>
              <a:t>(in order of appearance)</a:t>
            </a:r>
            <a:endParaRPr lang="en-US" sz="1200" dirty="0"/>
          </a:p>
        </p:txBody>
      </p:sp>
      <p:sp>
        <p:nvSpPr>
          <p:cNvPr id="3" name="Content Placeholder 2"/>
          <p:cNvSpPr>
            <a:spLocks noGrp="1"/>
          </p:cNvSpPr>
          <p:nvPr>
            <p:ph idx="1"/>
          </p:nvPr>
        </p:nvSpPr>
        <p:spPr>
          <a:xfrm>
            <a:off x="457200" y="1600200"/>
            <a:ext cx="8382000" cy="4876800"/>
          </a:xfrm>
        </p:spPr>
        <p:txBody>
          <a:bodyPr>
            <a:normAutofit/>
          </a:bodyPr>
          <a:lstStyle/>
          <a:p>
            <a:r>
              <a:rPr lang="en-US" sz="2000" dirty="0"/>
              <a:t>“Harvested Grass Seed field” by born1945 CC BY 2.0</a:t>
            </a:r>
          </a:p>
          <a:p>
            <a:pPr marL="411480" lvl="1" indent="0">
              <a:buNone/>
            </a:pPr>
            <a:r>
              <a:rPr lang="en-US" u="sng" dirty="0">
                <a:hlinkClick r:id="rId2"/>
              </a:rPr>
              <a:t>http://</a:t>
            </a:r>
            <a:r>
              <a:rPr lang="en-US" u="sng" dirty="0" smtClean="0">
                <a:hlinkClick r:id="rId2"/>
              </a:rPr>
              <a:t>www.flickr.com/photos/12567713@N00/227607861/</a:t>
            </a:r>
            <a:endParaRPr lang="en-US" dirty="0"/>
          </a:p>
          <a:p>
            <a:r>
              <a:rPr lang="en-US" sz="2000" dirty="0" smtClean="0"/>
              <a:t>“</a:t>
            </a:r>
            <a:r>
              <a:rPr lang="en-US" sz="2000" dirty="0"/>
              <a:t>Soil Scientist at Work (4)” BY Soil Science CC BY </a:t>
            </a:r>
            <a:r>
              <a:rPr lang="en-US" sz="2000" dirty="0" smtClean="0"/>
              <a:t>2.0 </a:t>
            </a:r>
            <a:r>
              <a:rPr lang="en-US" sz="2000" u="sng" dirty="0" smtClean="0">
                <a:hlinkClick r:id="rId3"/>
              </a:rPr>
              <a:t>http</a:t>
            </a:r>
            <a:r>
              <a:rPr lang="en-US" sz="2000" u="sng" dirty="0">
                <a:hlinkClick r:id="rId3"/>
              </a:rPr>
              <a:t>://www.flickr.com/photos/soilscience/5094929872/</a:t>
            </a:r>
            <a:r>
              <a:rPr lang="en-US" sz="2000" dirty="0"/>
              <a:t> </a:t>
            </a:r>
            <a:endParaRPr lang="en-US" sz="2000" dirty="0" smtClean="0"/>
          </a:p>
          <a:p>
            <a:r>
              <a:rPr lang="en-US" sz="2000" dirty="0"/>
              <a:t>“Managed Meadow (Annually mowed in spring) at Cherokee Park” by </a:t>
            </a:r>
            <a:r>
              <a:rPr lang="en-US" sz="2000" dirty="0" err="1"/>
              <a:t>mightyjoepye</a:t>
            </a:r>
            <a:r>
              <a:rPr lang="en-US" sz="2000" dirty="0"/>
              <a:t> CC BY </a:t>
            </a:r>
            <a:r>
              <a:rPr lang="en-US" sz="2000" dirty="0" smtClean="0"/>
              <a:t>2.0</a:t>
            </a:r>
            <a:r>
              <a:rPr lang="en-US" sz="2000" b="1" dirty="0"/>
              <a:t> </a:t>
            </a:r>
            <a:r>
              <a:rPr lang="en-US" sz="2000" u="sng" dirty="0" smtClean="0">
                <a:hlinkClick r:id="rId4"/>
              </a:rPr>
              <a:t>http</a:t>
            </a:r>
            <a:r>
              <a:rPr lang="en-US" sz="2000" u="sng" dirty="0">
                <a:hlinkClick r:id="rId4"/>
              </a:rPr>
              <a:t>://</a:t>
            </a:r>
            <a:r>
              <a:rPr lang="en-US" sz="2000" u="sng" dirty="0" smtClean="0">
                <a:hlinkClick r:id="rId4"/>
              </a:rPr>
              <a:t>www.flickr.com/photos/mightyjoepye/3995160332/</a:t>
            </a:r>
            <a:endParaRPr lang="en-US" sz="2000" dirty="0"/>
          </a:p>
          <a:p>
            <a:r>
              <a:rPr lang="en-US" sz="2000" dirty="0" smtClean="0"/>
              <a:t> “</a:t>
            </a:r>
            <a:r>
              <a:rPr lang="en-US" sz="2000" dirty="0"/>
              <a:t>Soil Pores In Healthy Soil” by NRCS Soil Health CC BY 2.0</a:t>
            </a:r>
            <a:br>
              <a:rPr lang="en-US" sz="2000" dirty="0"/>
            </a:br>
            <a:r>
              <a:rPr lang="en-US" sz="2000" u="sng" dirty="0">
                <a:hlinkClick r:id="rId5"/>
              </a:rPr>
              <a:t>http://</a:t>
            </a:r>
            <a:r>
              <a:rPr lang="en-US" sz="2000" u="sng" dirty="0" smtClean="0">
                <a:hlinkClick r:id="rId5"/>
              </a:rPr>
              <a:t>www.flickr.com/photos/87743206@N04/8053617246/</a:t>
            </a:r>
            <a:r>
              <a:rPr lang="en-US" sz="2000" dirty="0" smtClean="0">
                <a:hlinkClick r:id="rId5"/>
              </a:rPr>
              <a:t>Healthy Soil.jpeg</a:t>
            </a:r>
            <a:endParaRPr lang="en-US" sz="2000" dirty="0" smtClean="0"/>
          </a:p>
          <a:p>
            <a:r>
              <a:rPr lang="en-US" sz="2000" dirty="0"/>
              <a:t>“Soil Centipede” by Matt </a:t>
            </a:r>
            <a:r>
              <a:rPr lang="en-US" sz="2000" dirty="0" err="1"/>
              <a:t>Reinbold</a:t>
            </a:r>
            <a:r>
              <a:rPr lang="en-US" sz="2000" dirty="0"/>
              <a:t> CC BY-SA 2.0</a:t>
            </a:r>
          </a:p>
          <a:p>
            <a:pPr marL="411480" lvl="1" indent="0">
              <a:buNone/>
            </a:pPr>
            <a:r>
              <a:rPr lang="en-US" u="sng" dirty="0" smtClean="0">
                <a:hlinkClick r:id="rId6"/>
              </a:rPr>
              <a:t>http</a:t>
            </a:r>
            <a:r>
              <a:rPr lang="en-US" u="sng" dirty="0">
                <a:hlinkClick r:id="rId6"/>
              </a:rPr>
              <a:t>://www.flickr.com/photos/furryscalyman/2092230152/</a:t>
            </a:r>
            <a:r>
              <a:rPr lang="en-US" dirty="0"/>
              <a:t> </a:t>
            </a:r>
            <a:r>
              <a:rPr lang="en-US" dirty="0" smtClean="0"/>
              <a:t>Soil </a:t>
            </a:r>
            <a:r>
              <a:rPr lang="en-US" dirty="0" smtClean="0"/>
              <a:t>Centipede.jpeg</a:t>
            </a:r>
            <a:endParaRPr lang="en-US" dirty="0" smtClean="0"/>
          </a:p>
        </p:txBody>
      </p:sp>
    </p:spTree>
    <p:extLst>
      <p:ext uri="{BB962C8B-B14F-4D97-AF65-F5344CB8AC3E}">
        <p14:creationId xmlns:p14="http://schemas.microsoft.com/office/powerpoint/2010/main" val="4064082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Image Credits</a:t>
            </a:r>
            <a:br>
              <a:rPr lang="en-US" dirty="0"/>
            </a:br>
            <a:r>
              <a:rPr lang="en-US" sz="1100" dirty="0"/>
              <a:t>(in order of appearance)</a:t>
            </a:r>
          </a:p>
        </p:txBody>
      </p:sp>
      <p:sp>
        <p:nvSpPr>
          <p:cNvPr id="3" name="Content Placeholder 2"/>
          <p:cNvSpPr>
            <a:spLocks noGrp="1"/>
          </p:cNvSpPr>
          <p:nvPr>
            <p:ph idx="1"/>
          </p:nvPr>
        </p:nvSpPr>
        <p:spPr>
          <a:xfrm>
            <a:off x="457200" y="1600200"/>
            <a:ext cx="8001000" cy="4800600"/>
          </a:xfrm>
        </p:spPr>
        <p:txBody>
          <a:bodyPr>
            <a:normAutofit fontScale="92500" lnSpcReduction="10000"/>
          </a:bodyPr>
          <a:lstStyle/>
          <a:p>
            <a:r>
              <a:rPr lang="en-US" sz="2400" dirty="0"/>
              <a:t>“soil-profile”  Boundless.com – Biology – Chapter 46 Plant Nutrition- (section 2) Soil Ecosystem – “Texture of Soil” </a:t>
            </a:r>
            <a:r>
              <a:rPr lang="en-US" sz="2400" dirty="0">
                <a:hlinkClick r:id="rId2"/>
              </a:rPr>
              <a:t>http://commons.wikimedia.org/wiki/File:Soil_profile.png</a:t>
            </a:r>
            <a:endParaRPr lang="en-US" sz="2400" dirty="0"/>
          </a:p>
          <a:p>
            <a:r>
              <a:rPr lang="en-US" sz="2400" dirty="0"/>
              <a:t>“</a:t>
            </a:r>
            <a:r>
              <a:rPr lang="en-US" sz="2400" dirty="0" err="1"/>
              <a:t>tera-pera</a:t>
            </a:r>
            <a:r>
              <a:rPr lang="en-US" sz="2400" dirty="0"/>
              <a:t>” Boundless.com – Biology – Chapter 46 Plant Nutrition- (section 2) Soil Ecosystem – “Organic Components of Soil” </a:t>
            </a:r>
            <a:r>
              <a:rPr lang="en-US" sz="2400" dirty="0">
                <a:hlinkClick r:id="rId3"/>
              </a:rPr>
              <a:t>http://</a:t>
            </a:r>
            <a:r>
              <a:rPr lang="en-US" sz="2400" dirty="0" smtClean="0">
                <a:hlinkClick r:id="rId3"/>
              </a:rPr>
              <a:t>commons.wikimedia.org/wiki/File:Terra_Preta.jpg</a:t>
            </a:r>
            <a:endParaRPr lang="en-US" dirty="0" smtClean="0"/>
          </a:p>
          <a:p>
            <a:r>
              <a:rPr lang="en-US" dirty="0" smtClean="0"/>
              <a:t>“</a:t>
            </a:r>
            <a:r>
              <a:rPr lang="en-US" dirty="0"/>
              <a:t>Soybean Field with Healthy Soil” by USDA NRCS South Dakota CC BY-SA </a:t>
            </a:r>
            <a:r>
              <a:rPr lang="en-US" dirty="0" smtClean="0"/>
              <a:t>2.0 </a:t>
            </a:r>
            <a:r>
              <a:rPr lang="en-US" u="sng" dirty="0" smtClean="0">
                <a:hlinkClick r:id="rId4"/>
              </a:rPr>
              <a:t>http</a:t>
            </a:r>
            <a:r>
              <a:rPr lang="en-US" u="sng" dirty="0">
                <a:hlinkClick r:id="rId4"/>
              </a:rPr>
              <a:t>://www.flickr.com/photos/nrcs_south_dakota/9316804120</a:t>
            </a:r>
            <a:r>
              <a:rPr lang="en-US" u="sng" dirty="0" smtClean="0">
                <a:hlinkClick r:id="rId4"/>
              </a:rPr>
              <a:t>/</a:t>
            </a:r>
            <a:r>
              <a:rPr lang="en-US" u="sng" dirty="0" smtClean="0"/>
              <a:t> </a:t>
            </a:r>
            <a:r>
              <a:rPr lang="en-US" dirty="0"/>
              <a:t> </a:t>
            </a:r>
          </a:p>
          <a:p>
            <a:r>
              <a:rPr lang="en-US" dirty="0" smtClean="0"/>
              <a:t>“Soil </a:t>
            </a:r>
            <a:r>
              <a:rPr lang="en-US" dirty="0"/>
              <a:t>Testing” by Texas A&amp;M Cushing Memorial Library and Archives CC BY 2.0</a:t>
            </a:r>
          </a:p>
          <a:p>
            <a:pPr marL="114300" indent="0">
              <a:buNone/>
            </a:pPr>
            <a:r>
              <a:rPr lang="en-US" u="sng" dirty="0">
                <a:hlinkClick r:id="rId5"/>
              </a:rPr>
              <a:t>http://</a:t>
            </a:r>
            <a:r>
              <a:rPr lang="en-US" u="sng" dirty="0" smtClean="0">
                <a:hlinkClick r:id="rId5"/>
              </a:rPr>
              <a:t>www.flickr.com/photos/cushinglibrary/3657263606/</a:t>
            </a:r>
            <a:endParaRPr lang="en-US" dirty="0"/>
          </a:p>
          <a:p>
            <a:r>
              <a:rPr lang="en-US" dirty="0"/>
              <a:t>“Tommy Soil Pressure Test No Till2 LR” by U.S. Department of Agriculture (USDA) CC BY </a:t>
            </a:r>
            <a:r>
              <a:rPr lang="en-US" dirty="0" smtClean="0"/>
              <a:t>2.0 </a:t>
            </a:r>
            <a:r>
              <a:rPr lang="en-US" u="sng" dirty="0" smtClean="0">
                <a:hlinkClick r:id="rId6"/>
              </a:rPr>
              <a:t>http</a:t>
            </a:r>
            <a:r>
              <a:rPr lang="en-US" u="sng" dirty="0">
                <a:hlinkClick r:id="rId6"/>
              </a:rPr>
              <a:t>://www.flickr.com/photos/usdagov/8465155025</a:t>
            </a:r>
            <a:r>
              <a:rPr lang="en-US" u="sng" dirty="0" smtClean="0">
                <a:hlinkClick r:id="rId6"/>
              </a:rPr>
              <a:t>/</a:t>
            </a:r>
            <a:endParaRPr lang="en-US" dirty="0"/>
          </a:p>
        </p:txBody>
      </p:sp>
    </p:spTree>
    <p:extLst>
      <p:ext uri="{BB962C8B-B14F-4D97-AF65-F5344CB8AC3E}">
        <p14:creationId xmlns:p14="http://schemas.microsoft.com/office/powerpoint/2010/main" val="194918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Soil</a:t>
            </a:r>
            <a:endParaRPr lang="en-US" dirty="0"/>
          </a:p>
        </p:txBody>
      </p:sp>
      <p:sp>
        <p:nvSpPr>
          <p:cNvPr id="3" name="Content Placeholder 2"/>
          <p:cNvSpPr>
            <a:spLocks noGrp="1"/>
          </p:cNvSpPr>
          <p:nvPr>
            <p:ph idx="1"/>
          </p:nvPr>
        </p:nvSpPr>
        <p:spPr/>
        <p:txBody>
          <a:bodyPr/>
          <a:lstStyle/>
          <a:p>
            <a:r>
              <a:rPr lang="en-US" b="1" dirty="0" smtClean="0"/>
              <a:t>Topsoil</a:t>
            </a:r>
            <a:r>
              <a:rPr lang="en-US" b="1" dirty="0" smtClean="0"/>
              <a:t>:</a:t>
            </a:r>
            <a:r>
              <a:rPr lang="en-US" dirty="0" smtClean="0"/>
              <a:t> :The </a:t>
            </a:r>
            <a:r>
              <a:rPr lang="en-US" dirty="0"/>
              <a:t>most fertile soil, easiest to start new plants in. </a:t>
            </a:r>
            <a:r>
              <a:rPr lang="en-US" dirty="0" smtClean="0"/>
              <a:t>Topsoil </a:t>
            </a:r>
            <a:r>
              <a:rPr lang="en-US" dirty="0"/>
              <a:t>is formed when mineral particles release due to weathering mixes, living soil organisms, and </a:t>
            </a:r>
            <a:r>
              <a:rPr lang="en-US" dirty="0" smtClean="0"/>
              <a:t>humus. </a:t>
            </a:r>
            <a:endParaRPr lang="en-US" dirty="0" smtClean="0"/>
          </a:p>
          <a:p>
            <a:endParaRPr lang="en-US" dirty="0"/>
          </a:p>
          <a:p>
            <a:r>
              <a:rPr lang="en-US" dirty="0" smtClean="0"/>
              <a:t>Topsoil </a:t>
            </a:r>
            <a:r>
              <a:rPr lang="en-US" dirty="0"/>
              <a:t>in combination with other distinct soil layers are soil horizons, which can range in depth from millimeters to meters. Topsoil is the most important soil layer for plant growth. Loam is the most fertile of the topsoil, consisting of almost equal amounts of sand, silt, and </a:t>
            </a:r>
            <a:r>
              <a:rPr lang="en-US" dirty="0" smtClean="0"/>
              <a:t>clay. </a:t>
            </a:r>
            <a:endParaRPr lang="en-US" dirty="0" smtClean="0"/>
          </a:p>
          <a:p>
            <a:endParaRPr lang="en-US" dirty="0"/>
          </a:p>
          <a:p>
            <a:r>
              <a:rPr lang="en-US" dirty="0" smtClean="0"/>
              <a:t>Fertile </a:t>
            </a:r>
            <a:r>
              <a:rPr lang="en-US" dirty="0"/>
              <a:t>topsoil has pores filled with half water and half air, thus maintaining an efficient balance between aeration, drainage, and water storage.</a:t>
            </a:r>
          </a:p>
          <a:p>
            <a:pPr marL="114300" indent="0">
              <a:buNone/>
            </a:pPr>
            <a:endParaRPr lang="en-US" dirty="0"/>
          </a:p>
        </p:txBody>
      </p:sp>
    </p:spTree>
    <p:extLst>
      <p:ext uri="{BB962C8B-B14F-4D97-AF65-F5344CB8AC3E}">
        <p14:creationId xmlns:p14="http://schemas.microsoft.com/office/powerpoint/2010/main" val="2028192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Soil</a:t>
            </a:r>
            <a:endParaRPr lang="en-US" dirty="0"/>
          </a:p>
        </p:txBody>
      </p:sp>
      <p:sp>
        <p:nvSpPr>
          <p:cNvPr id="3" name="Content Placeholder 2"/>
          <p:cNvSpPr>
            <a:spLocks noGrp="1"/>
          </p:cNvSpPr>
          <p:nvPr>
            <p:ph idx="1"/>
          </p:nvPr>
        </p:nvSpPr>
        <p:spPr/>
        <p:txBody>
          <a:bodyPr>
            <a:normAutofit/>
          </a:bodyPr>
          <a:lstStyle/>
          <a:p>
            <a:pPr lvl="0"/>
            <a:r>
              <a:rPr lang="en-US" b="1" dirty="0" smtClean="0"/>
              <a:t>Humus:</a:t>
            </a:r>
            <a:r>
              <a:rPr lang="en-US" dirty="0" smtClean="0"/>
              <a:t> </a:t>
            </a:r>
            <a:r>
              <a:rPr lang="en-US" dirty="0"/>
              <a:t>I</a:t>
            </a:r>
            <a:r>
              <a:rPr lang="en-US" dirty="0" smtClean="0"/>
              <a:t>s </a:t>
            </a:r>
            <a:r>
              <a:rPr lang="en-US" dirty="0"/>
              <a:t>the dark brown or black biochemical substance that gives color to the upper layers of the soil. Humus is difficult to see in isolation, because it binds with larger mineral and organic particles. Humus provides soil with a number of very important benefits</a:t>
            </a:r>
            <a:r>
              <a:rPr lang="en-US" dirty="0" smtClean="0"/>
              <a:t>:</a:t>
            </a:r>
          </a:p>
          <a:p>
            <a:pPr marL="114300" lvl="0" indent="0">
              <a:buNone/>
            </a:pPr>
            <a:endParaRPr lang="en-US" dirty="0"/>
          </a:p>
          <a:p>
            <a:pPr lvl="0"/>
            <a:r>
              <a:rPr lang="en-US" dirty="0"/>
              <a:t>It enhances a soil's ability to hold and store moisture.</a:t>
            </a:r>
          </a:p>
          <a:p>
            <a:pPr lvl="0"/>
            <a:r>
              <a:rPr lang="en-US" dirty="0"/>
              <a:t>It reduces the eluviation of soluble nutrients from the soil profile.</a:t>
            </a:r>
          </a:p>
          <a:p>
            <a:pPr lvl="0"/>
            <a:r>
              <a:rPr lang="en-US" dirty="0"/>
              <a:t>It is the primary source of carbon and nitrogen required for plant nutrition.</a:t>
            </a:r>
          </a:p>
          <a:p>
            <a:pPr lvl="0"/>
            <a:r>
              <a:rPr lang="en-US" dirty="0"/>
              <a:t>It improves soil structure.</a:t>
            </a:r>
          </a:p>
          <a:p>
            <a:endParaRPr lang="en-US" dirty="0"/>
          </a:p>
        </p:txBody>
      </p:sp>
    </p:spTree>
    <p:extLst>
      <p:ext uri="{BB962C8B-B14F-4D97-AF65-F5344CB8AC3E}">
        <p14:creationId xmlns:p14="http://schemas.microsoft.com/office/powerpoint/2010/main" val="1028018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
            </a:r>
            <a:br>
              <a:rPr lang="en-US" sz="2800" b="1" dirty="0" smtClean="0"/>
            </a:br>
            <a:r>
              <a:rPr lang="en-US" sz="3600" b="1" dirty="0" smtClean="0"/>
              <a:t>Comparison </a:t>
            </a:r>
            <a:r>
              <a:rPr lang="en-US" sz="3600" b="1" dirty="0"/>
              <a:t>between humus-rich </a:t>
            </a:r>
            <a:r>
              <a:rPr lang="en-US" sz="3600" b="1" dirty="0" smtClean="0"/>
              <a:t/>
            </a:r>
            <a:br>
              <a:rPr lang="en-US" sz="3600" b="1" dirty="0" smtClean="0"/>
            </a:br>
            <a:r>
              <a:rPr lang="en-US" sz="3600" b="1" dirty="0" smtClean="0"/>
              <a:t>and </a:t>
            </a:r>
            <a:r>
              <a:rPr lang="en-US" sz="3600" b="1" dirty="0"/>
              <a:t>humus-poor </a:t>
            </a:r>
            <a:r>
              <a:rPr lang="en-US" sz="3600" b="1" dirty="0" smtClean="0"/>
              <a:t>soil</a:t>
            </a:r>
            <a:r>
              <a:rPr lang="en-US" b="1" dirty="0"/>
              <a:t/>
            </a:r>
            <a:br>
              <a:rPr lang="en-US" b="1" dirty="0"/>
            </a:br>
            <a:endParaRPr lang="en-US" dirty="0"/>
          </a:p>
        </p:txBody>
      </p:sp>
      <p:sp>
        <p:nvSpPr>
          <p:cNvPr id="3" name="Content Placeholder 2"/>
          <p:cNvSpPr>
            <a:spLocks noGrp="1"/>
          </p:cNvSpPr>
          <p:nvPr>
            <p:ph sz="half" idx="1"/>
          </p:nvPr>
        </p:nvSpPr>
        <p:spPr>
          <a:xfrm>
            <a:off x="1143000" y="4724400"/>
            <a:ext cx="6781800" cy="1935480"/>
          </a:xfrm>
        </p:spPr>
        <p:txBody>
          <a:bodyPr>
            <a:normAutofit fontScale="92500" lnSpcReduction="20000"/>
          </a:bodyPr>
          <a:lstStyle/>
          <a:p>
            <a:pPr marL="114300" indent="0">
              <a:buNone/>
            </a:pPr>
            <a:r>
              <a:rPr lang="en-US" dirty="0" smtClean="0"/>
              <a:t>The </a:t>
            </a:r>
            <a:r>
              <a:rPr lang="en-US" dirty="0"/>
              <a:t>soil on the left is a highly </a:t>
            </a:r>
            <a:r>
              <a:rPr lang="en-US" dirty="0" smtClean="0"/>
              <a:t>weathered and without </a:t>
            </a:r>
            <a:r>
              <a:rPr lang="en-US" dirty="0"/>
              <a:t>strong humus formation. </a:t>
            </a:r>
            <a:endParaRPr lang="en-US" dirty="0" smtClean="0"/>
          </a:p>
          <a:p>
            <a:pPr marL="114300" indent="0">
              <a:buNone/>
            </a:pPr>
            <a:endParaRPr lang="en-US" dirty="0"/>
          </a:p>
          <a:p>
            <a:pPr marL="114300" indent="0">
              <a:buNone/>
            </a:pPr>
            <a:r>
              <a:rPr lang="en-US" dirty="0" smtClean="0"/>
              <a:t>The </a:t>
            </a:r>
            <a:r>
              <a:rPr lang="en-US" dirty="0"/>
              <a:t>soil profile on the right, with its rich, dark brown color, demonstrates good </a:t>
            </a:r>
            <a:r>
              <a:rPr lang="en-US" dirty="0" err="1"/>
              <a:t>humification</a:t>
            </a:r>
            <a:r>
              <a:rPr lang="en-US" dirty="0"/>
              <a:t>.</a:t>
            </a:r>
          </a:p>
          <a:p>
            <a:endParaRPr lang="en-US" dirty="0"/>
          </a:p>
        </p:txBody>
      </p:sp>
      <p:pic>
        <p:nvPicPr>
          <p:cNvPr id="1026" name="Picture 2" descr="C:\Users\Kristin\Desktop\terra-pr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97539"/>
            <a:ext cx="4258659" cy="302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9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Structures</a:t>
            </a:r>
            <a:endParaRPr lang="en-US" dirty="0"/>
          </a:p>
        </p:txBody>
      </p:sp>
      <p:sp>
        <p:nvSpPr>
          <p:cNvPr id="3" name="Content Placeholder 2"/>
          <p:cNvSpPr>
            <a:spLocks noGrp="1"/>
          </p:cNvSpPr>
          <p:nvPr>
            <p:ph idx="1"/>
          </p:nvPr>
        </p:nvSpPr>
        <p:spPr>
          <a:xfrm>
            <a:off x="191414" y="1828800"/>
            <a:ext cx="3607861" cy="2362200"/>
          </a:xfrm>
        </p:spPr>
        <p:txBody>
          <a:bodyPr>
            <a:normAutofit/>
          </a:bodyPr>
          <a:lstStyle/>
          <a:p>
            <a:r>
              <a:rPr lang="en-US" dirty="0"/>
              <a:t>Soil has different layers called horizons. The picture </a:t>
            </a:r>
            <a:r>
              <a:rPr lang="en-US" dirty="0" smtClean="0"/>
              <a:t>at the right </a:t>
            </a:r>
            <a:r>
              <a:rPr lang="en-US" dirty="0"/>
              <a:t>shows a general example of the layers, their appearance and their depth in inches</a:t>
            </a:r>
            <a:r>
              <a:rPr lang="en-US" dirty="0" smtClean="0"/>
              <a:t>.</a:t>
            </a:r>
          </a:p>
          <a:p>
            <a:pPr marL="114300" indent="0">
              <a:buNone/>
            </a:pP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descr="https://figures.boundless.com/4ff32ba8246b709a9cd79947/large/soil-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062" y="1315448"/>
            <a:ext cx="4356962" cy="53169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rot="5400000">
            <a:off x="6751069" y="3825196"/>
            <a:ext cx="2870295" cy="29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fig. 1 from</a:t>
            </a:r>
            <a:r>
              <a:rPr kumimoji="0" lang="en-US" altLang="en-US" sz="11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Boundless.com</a:t>
            </a:r>
            <a:r>
              <a:rPr lang="en-US" altLang="en-US" sz="800" dirty="0">
                <a:latin typeface="Arial" pitchFamily="34" charset="0"/>
                <a:cs typeface="Arial" pitchFamily="34" charset="0"/>
              </a:rPr>
              <a:t> </a:t>
            </a: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 generic soil profile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131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Soil Structure: O Horizon</a:t>
            </a:r>
            <a:endParaRPr lang="en-US" dirty="0"/>
          </a:p>
        </p:txBody>
      </p:sp>
      <p:sp>
        <p:nvSpPr>
          <p:cNvPr id="3" name="Content Placeholder 2"/>
          <p:cNvSpPr>
            <a:spLocks noGrp="1"/>
          </p:cNvSpPr>
          <p:nvPr>
            <p:ph idx="1"/>
          </p:nvPr>
        </p:nvSpPr>
        <p:spPr>
          <a:xfrm>
            <a:off x="49262" y="1752600"/>
            <a:ext cx="3733800" cy="4800600"/>
          </a:xfrm>
        </p:spPr>
        <p:txBody>
          <a:bodyPr>
            <a:normAutofit/>
          </a:bodyPr>
          <a:lstStyle/>
          <a:p>
            <a:r>
              <a:rPr lang="en-US" dirty="0"/>
              <a:t>The O horizon is the top layer at the soil surface. It consists of surface litter, such as fallen leaves, sticks and other plant material, animal waste, and dead organisms. A distinct O horizon may not exist in all soil environments (e.g., desert soil). </a:t>
            </a:r>
          </a:p>
          <a:p>
            <a:endParaRPr lang="en-US" dirty="0"/>
          </a:p>
        </p:txBody>
      </p:sp>
      <p:pic>
        <p:nvPicPr>
          <p:cNvPr id="4" name="Picture 2" descr="https://figures.boundless.com/4ff32ba8246b709a9cd79947/large/soil-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062" y="1315449"/>
            <a:ext cx="4356962" cy="5316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5400000">
            <a:off x="6751069" y="3825197"/>
            <a:ext cx="2870295" cy="29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fig. 1 from</a:t>
            </a:r>
            <a:r>
              <a:rPr kumimoji="0" lang="en-US" altLang="en-US" sz="11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Boundless.com</a:t>
            </a:r>
            <a:r>
              <a:rPr lang="en-US" altLang="en-US" sz="800" dirty="0">
                <a:latin typeface="Arial" pitchFamily="34" charset="0"/>
                <a:cs typeface="Arial" pitchFamily="34" charset="0"/>
              </a:rPr>
              <a:t> </a:t>
            </a: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 generic soil profile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1652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Structure: A and B Horizon</a:t>
            </a:r>
            <a:endParaRPr lang="en-US" dirty="0"/>
          </a:p>
        </p:txBody>
      </p:sp>
      <p:sp>
        <p:nvSpPr>
          <p:cNvPr id="3" name="Content Placeholder 2"/>
          <p:cNvSpPr>
            <a:spLocks noGrp="1"/>
          </p:cNvSpPr>
          <p:nvPr>
            <p:ph idx="1"/>
          </p:nvPr>
        </p:nvSpPr>
        <p:spPr>
          <a:xfrm>
            <a:off x="228601" y="1630188"/>
            <a:ext cx="3505200" cy="4800600"/>
          </a:xfrm>
        </p:spPr>
        <p:txBody>
          <a:bodyPr/>
          <a:lstStyle/>
          <a:p>
            <a:r>
              <a:rPr lang="en-US" dirty="0"/>
              <a:t>Below the O horizon is the A horizon This layer contains organic humus, which usually gives it a distinctive dark color. </a:t>
            </a:r>
            <a:endParaRPr lang="en-US" dirty="0" smtClean="0"/>
          </a:p>
          <a:p>
            <a:pPr marL="114300" indent="0">
              <a:buNone/>
            </a:pPr>
            <a:endParaRPr lang="en-US" dirty="0"/>
          </a:p>
          <a:p>
            <a:r>
              <a:rPr lang="en-US" dirty="0"/>
              <a:t>The B horizon or sub-soil is the next layer down from the surface. It consists mostly of inorganic rock materials, such as sand, silt, and clay. </a:t>
            </a:r>
          </a:p>
          <a:p>
            <a:endParaRPr lang="en-US" dirty="0"/>
          </a:p>
        </p:txBody>
      </p:sp>
      <p:pic>
        <p:nvPicPr>
          <p:cNvPr id="4" name="Picture 2" descr="https://figures.boundless.com/4ff32ba8246b709a9cd79947/large/soil-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2999"/>
            <a:ext cx="4356962" cy="5316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5400000">
            <a:off x="6797261" y="3652748"/>
            <a:ext cx="2870295" cy="29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fig. 1 from</a:t>
            </a:r>
            <a:r>
              <a:rPr kumimoji="0" lang="en-US" altLang="en-US" sz="11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Boundless.com</a:t>
            </a:r>
            <a:r>
              <a:rPr lang="en-US" altLang="en-US" sz="800" dirty="0">
                <a:latin typeface="Arial" pitchFamily="34" charset="0"/>
                <a:cs typeface="Arial" pitchFamily="34" charset="0"/>
              </a:rPr>
              <a:t> </a:t>
            </a: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 generic soil profile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5688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620</TotalTime>
  <Words>2823</Words>
  <Application>Microsoft Office PowerPoint</Application>
  <PresentationFormat>On-screen Show (4:3)</PresentationFormat>
  <Paragraphs>166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Unit One</vt:lpstr>
      <vt:lpstr>What is Soil?</vt:lpstr>
      <vt:lpstr>Types of Soil</vt:lpstr>
      <vt:lpstr>Types of Soil</vt:lpstr>
      <vt:lpstr>Types of Soil</vt:lpstr>
      <vt:lpstr> Comparison between humus-rich  and humus-poor soil </vt:lpstr>
      <vt:lpstr>Soil Structures</vt:lpstr>
      <vt:lpstr>Soil Structure: O Horizon</vt:lpstr>
      <vt:lpstr>Soil Structure: A and B Horizon</vt:lpstr>
      <vt:lpstr>Soil Structure: C Horizon</vt:lpstr>
      <vt:lpstr>Soil Mismanagement: Patterns that damage soil quality</vt:lpstr>
      <vt:lpstr>Soil Mismanagement: Patterns that damage soil quality</vt:lpstr>
      <vt:lpstr>Soil Management</vt:lpstr>
      <vt:lpstr>Soil Management</vt:lpstr>
      <vt:lpstr>Soil Management</vt:lpstr>
      <vt:lpstr>Soil Management</vt:lpstr>
      <vt:lpstr>Testing Your Soil: Timing </vt:lpstr>
      <vt:lpstr>Testing Your Soil: Timing</vt:lpstr>
      <vt:lpstr>Testing Your Soil: Taking a Soil Sample</vt:lpstr>
      <vt:lpstr>Testing Your Soil: Taking a Soil Sample</vt:lpstr>
      <vt:lpstr>Testing Your Soil: Taking a Soil Sample</vt:lpstr>
      <vt:lpstr>University Extension Centers/Regional Extension Centers </vt:lpstr>
      <vt:lpstr>University Extension Centers/Regional Extension Centers</vt:lpstr>
      <vt:lpstr>Using Your Results</vt:lpstr>
      <vt:lpstr>What is Pasture Management?</vt:lpstr>
      <vt:lpstr>Pasture Management: Things to Consider</vt:lpstr>
      <vt:lpstr>Pasture Management: Things to Consider</vt:lpstr>
      <vt:lpstr>Pasture Management: Things to Consider</vt:lpstr>
      <vt:lpstr>Pasture Management</vt:lpstr>
      <vt:lpstr>Content Credits</vt:lpstr>
      <vt:lpstr>Image Credits (in order of appearance)</vt:lpstr>
      <vt:lpstr>Image Credits (in order of appearance)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dc:creator>
  <cp:lastModifiedBy>Kristin</cp:lastModifiedBy>
  <cp:revision>118</cp:revision>
  <cp:lastPrinted>2013-11-08T15:23:37Z</cp:lastPrinted>
  <dcterms:created xsi:type="dcterms:W3CDTF">2013-10-08T13:44:53Z</dcterms:created>
  <dcterms:modified xsi:type="dcterms:W3CDTF">2014-06-10T16:35:01Z</dcterms:modified>
</cp:coreProperties>
</file>