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36"/>
  </p:notesMasterIdLst>
  <p:sldIdLst>
    <p:sldId id="392" r:id="rId2"/>
    <p:sldId id="393" r:id="rId3"/>
    <p:sldId id="257" r:id="rId4"/>
    <p:sldId id="263" r:id="rId5"/>
    <p:sldId id="471" r:id="rId6"/>
    <p:sldId id="317" r:id="rId7"/>
    <p:sldId id="262" r:id="rId8"/>
    <p:sldId id="258" r:id="rId9"/>
    <p:sldId id="259" r:id="rId10"/>
    <p:sldId id="261" r:id="rId11"/>
    <p:sldId id="264" r:id="rId12"/>
    <p:sldId id="423" r:id="rId13"/>
    <p:sldId id="265" r:id="rId14"/>
    <p:sldId id="352" r:id="rId15"/>
    <p:sldId id="353"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388" r:id="rId37"/>
    <p:sldId id="389" r:id="rId38"/>
    <p:sldId id="390" r:id="rId39"/>
    <p:sldId id="286" r:id="rId40"/>
    <p:sldId id="427" r:id="rId41"/>
    <p:sldId id="429" r:id="rId42"/>
    <p:sldId id="428" r:id="rId43"/>
    <p:sldId id="398" r:id="rId44"/>
    <p:sldId id="396" r:id="rId45"/>
    <p:sldId id="395" r:id="rId46"/>
    <p:sldId id="433" r:id="rId47"/>
    <p:sldId id="438" r:id="rId48"/>
    <p:sldId id="430" r:id="rId49"/>
    <p:sldId id="434" r:id="rId50"/>
    <p:sldId id="439" r:id="rId51"/>
    <p:sldId id="425" r:id="rId52"/>
    <p:sldId id="435" r:id="rId53"/>
    <p:sldId id="440" r:id="rId54"/>
    <p:sldId id="431" r:id="rId55"/>
    <p:sldId id="436" r:id="rId56"/>
    <p:sldId id="441" r:id="rId57"/>
    <p:sldId id="426" r:id="rId58"/>
    <p:sldId id="437" r:id="rId59"/>
    <p:sldId id="442" r:id="rId60"/>
    <p:sldId id="432" r:id="rId61"/>
    <p:sldId id="424" r:id="rId62"/>
    <p:sldId id="443" r:id="rId63"/>
    <p:sldId id="399" r:id="rId64"/>
    <p:sldId id="355" r:id="rId65"/>
    <p:sldId id="356" r:id="rId66"/>
    <p:sldId id="357" r:id="rId67"/>
    <p:sldId id="358" r:id="rId68"/>
    <p:sldId id="359" r:id="rId69"/>
    <p:sldId id="360" r:id="rId70"/>
    <p:sldId id="361" r:id="rId71"/>
    <p:sldId id="362" r:id="rId72"/>
    <p:sldId id="405" r:id="rId73"/>
    <p:sldId id="404" r:id="rId74"/>
    <p:sldId id="444" r:id="rId75"/>
    <p:sldId id="445" r:id="rId76"/>
    <p:sldId id="446" r:id="rId77"/>
    <p:sldId id="447" r:id="rId78"/>
    <p:sldId id="448" r:id="rId79"/>
    <p:sldId id="449" r:id="rId80"/>
    <p:sldId id="400" r:id="rId81"/>
    <p:sldId id="401" r:id="rId82"/>
    <p:sldId id="467" r:id="rId83"/>
    <p:sldId id="402" r:id="rId84"/>
    <p:sldId id="364" r:id="rId85"/>
    <p:sldId id="365" r:id="rId86"/>
    <p:sldId id="366" r:id="rId87"/>
    <p:sldId id="367" r:id="rId88"/>
    <p:sldId id="368" r:id="rId89"/>
    <p:sldId id="369" r:id="rId90"/>
    <p:sldId id="412" r:id="rId91"/>
    <p:sldId id="413" r:id="rId92"/>
    <p:sldId id="450" r:id="rId93"/>
    <p:sldId id="452" r:id="rId94"/>
    <p:sldId id="451" r:id="rId95"/>
    <p:sldId id="453" r:id="rId96"/>
    <p:sldId id="454" r:id="rId97"/>
    <p:sldId id="455" r:id="rId98"/>
    <p:sldId id="456" r:id="rId99"/>
    <p:sldId id="457" r:id="rId100"/>
    <p:sldId id="458" r:id="rId101"/>
    <p:sldId id="406" r:id="rId102"/>
    <p:sldId id="414" r:id="rId103"/>
    <p:sldId id="468" r:id="rId104"/>
    <p:sldId id="411" r:id="rId105"/>
    <p:sldId id="371" r:id="rId106"/>
    <p:sldId id="372" r:id="rId107"/>
    <p:sldId id="373" r:id="rId108"/>
    <p:sldId id="374" r:id="rId109"/>
    <p:sldId id="375" r:id="rId110"/>
    <p:sldId id="376" r:id="rId111"/>
    <p:sldId id="422" r:id="rId112"/>
    <p:sldId id="420" r:id="rId113"/>
    <p:sldId id="415" r:id="rId114"/>
    <p:sldId id="459" r:id="rId115"/>
    <p:sldId id="469" r:id="rId116"/>
    <p:sldId id="461" r:id="rId117"/>
    <p:sldId id="462" r:id="rId118"/>
    <p:sldId id="463" r:id="rId119"/>
    <p:sldId id="464" r:id="rId120"/>
    <p:sldId id="465" r:id="rId121"/>
    <p:sldId id="470" r:id="rId122"/>
    <p:sldId id="419" r:id="rId123"/>
    <p:sldId id="378" r:id="rId124"/>
    <p:sldId id="379" r:id="rId125"/>
    <p:sldId id="380" r:id="rId126"/>
    <p:sldId id="381" r:id="rId127"/>
    <p:sldId id="382" r:id="rId128"/>
    <p:sldId id="391" r:id="rId129"/>
    <p:sldId id="383" r:id="rId130"/>
    <p:sldId id="384" r:id="rId131"/>
    <p:sldId id="385" r:id="rId132"/>
    <p:sldId id="386" r:id="rId133"/>
    <p:sldId id="387" r:id="rId134"/>
    <p:sldId id="394" r:id="rId135"/>
  </p:sldIdLst>
  <p:sldSz cx="9144000" cy="6858000" type="screen4x3"/>
  <p:notesSz cx="6858000" cy="9144000"/>
  <p:custShowLst>
    <p:custShow name="Comparing with Smith and Ragan" id="0">
      <p:sldLst>
        <p:sld r:id="rId65"/>
        <p:sld r:id="rId66"/>
        <p:sld r:id="rId67"/>
        <p:sld r:id="rId68"/>
        <p:sld r:id="rId69"/>
        <p:sld r:id="rId70"/>
        <p:sld r:id="rId71"/>
        <p:sld r:id="rId72"/>
      </p:sldLst>
    </p:custShow>
    <p:custShow name="Using TBI" id="1">
      <p:sldLst>
        <p:sld r:id="rId85"/>
        <p:sld r:id="rId86"/>
        <p:sld r:id="rId87"/>
        <p:sld r:id="rId88"/>
        <p:sld r:id="rId89"/>
        <p:sld r:id="rId90"/>
      </p:sldLst>
    </p:custShow>
    <p:custShow name="Applying TBI" id="2">
      <p:sldLst>
        <p:sld r:id="rId106"/>
        <p:sld r:id="rId107"/>
        <p:sld r:id="rId108"/>
        <p:sld r:id="rId109"/>
        <p:sld r:id="rId110"/>
        <p:sld r:id="rId111"/>
      </p:sldLst>
    </p:custShow>
    <p:custShow name="Summary/Review" id="3">
      <p:sldLst>
        <p:sld r:id="rId124"/>
        <p:sld r:id="rId125"/>
        <p:sld r:id="rId126"/>
        <p:sld r:id="rId127"/>
        <p:sld r:id="rId128"/>
        <p:sld r:id="rId129"/>
        <p:sld r:id="rId130"/>
        <p:sld r:id="rId131"/>
        <p:sld r:id="rId132"/>
      </p:sldLst>
    </p:custShow>
    <p:custShow name="Assessment" id="4">
      <p:sldLst>
        <p:sld r:id="rId133"/>
        <p:sld r:id="rId134"/>
      </p:sldLst>
    </p:custShow>
    <p:custShow name="Menu" id="5">
      <p:sldLst>
        <p:sld r:id="rId3"/>
      </p:sldLst>
    </p:custShow>
    <p:custShow name="Home" id="6">
      <p:sldLst>
        <p:sld r:id="rId2"/>
      </p:sldLst>
    </p:custShow>
    <p:custShow name="Exit" id="7">
      <p:sldLst>
        <p:sld r:id="rId135"/>
      </p:sldLst>
    </p:custShow>
    <p:custShow name="Introduction" id="8">
      <p:sldLst>
        <p:sld r:id="rId5"/>
        <p:sld r:id="rId7"/>
        <p:sld r:id="rId8"/>
        <p:sld r:id="rId9"/>
        <p:sld r:id="rId10"/>
        <p:sld r:id="rId11"/>
        <p:sld r:id="rId12"/>
        <p:sld r:id="rId13"/>
      </p:sldLst>
    </p:custShow>
    <p:custShow name="TBI" id="9">
      <p:sldLst>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4"/>
        <p:sld r:id="rId45"/>
        <p:sld r:id="rId46"/>
        <p:sld r:id="rId62"/>
        <p:sld r:id="rId64"/>
      </p:sldLst>
    </p:custShow>
    <p:custShow name="what to expect 1" id="10">
      <p:sldLst>
        <p:sld r:id="rId7"/>
      </p:sldLst>
    </p:custShow>
    <p:custShow name="what 2 expect 2" id="11">
      <p:sldLst>
        <p:sld r:id="rId8"/>
      </p:sldLst>
    </p:custShow>
    <p:custShow name="In ob 2" id="12">
      <p:sldLst>
        <p:sld r:id="rId10"/>
      </p:sldLst>
    </p:custShow>
    <p:custShow name="Overview 1" id="13">
      <p:sldLst>
        <p:sld r:id="rId11"/>
      </p:sldLst>
    </p:custShow>
    <p:custShow name="overview 2" id="14">
      <p:sldLst>
        <p:sld r:id="rId12"/>
      </p:sldLst>
    </p:custShow>
    <p:custShow name="Understanding TBI" id="15">
      <p:sldLst>
        <p:sld r:id="rId14"/>
      </p:sldLst>
    </p:custShow>
    <p:custShow name="What is TBI" id="16">
      <p:sldLst>
        <p:sld r:id="rId15"/>
      </p:sldLst>
    </p:custShow>
    <p:custShow name="Your thought" id="17">
      <p:sldLst>
        <p:sld r:id="rId16"/>
      </p:sldLst>
    </p:custShow>
    <p:custShow name="Understanding TBi 1" id="18">
      <p:sldLst>
        <p:sld r:id="rId17"/>
      </p:sldLst>
    </p:custShow>
    <p:custShow name="Understanding TBI2" id="19">
      <p:sldLst>
        <p:sld r:id="rId18"/>
      </p:sldLst>
    </p:custShow>
    <p:custShow name="WHo what how" id="20">
      <p:sldLst>
        <p:sld r:id="rId19"/>
      </p:sldLst>
    </p:custShow>
    <p:custShow name="Preconditions of TBI" id="21">
      <p:sldLst>
        <p:sld r:id="rId20"/>
      </p:sldLst>
    </p:custShow>
    <p:custShow name="brain based" id="22">
      <p:sldLst>
        <p:sld r:id="rId22"/>
      </p:sldLst>
    </p:custShow>
    <p:custShow name="MI" id="23">
      <p:sldLst>
        <p:sld r:id="rId23"/>
      </p:sldLst>
    </p:custShow>
    <p:custShow name="Merrill princ" id="24">
      <p:sldLst>
        <p:sld r:id="rId24"/>
      </p:sldLst>
    </p:custShow>
    <p:custShow name="Unifying T" id="25">
      <p:sldLst>
        <p:sld r:id="rId25"/>
      </p:sldLst>
    </p:custShow>
    <p:custShow name="Primary Learning Goals" id="26">
      <p:sldLst>
        <p:sld r:id="rId26"/>
      </p:sldLst>
    </p:custShow>
    <p:custShow name="K and O Key Prin" id="27">
      <p:sldLst>
        <p:sld r:id="rId28"/>
      </p:sldLst>
    </p:custShow>
    <p:custShow name="D adn P Context" id="28">
      <p:sldLst>
        <p:sld r:id="rId29"/>
      </p:sldLst>
    </p:custShow>
    <p:custShow name="Kolb" id="29">
      <p:sldLst>
        <p:sld r:id="rId30"/>
      </p:sldLst>
    </p:custShow>
    <p:custShow name="multi" id="30">
      <p:sldLst>
        <p:sld r:id="rId31"/>
      </p:sldLst>
    </p:custShow>
    <p:custShow name="resources" id="31">
      <p:sldLst>
        <p:sld r:id="rId32"/>
      </p:sldLst>
    </p:custShow>
    <p:custShow name="Austhentic Assess" id="32">
      <p:sldLst>
        <p:sld r:id="rId33"/>
      </p:sldLst>
    </p:custShow>
    <p:custShow name="Implementing 1" id="33">
      <p:sldLst>
        <p:sld r:id="rId34"/>
      </p:sldLst>
    </p:custShow>
    <p:custShow name="Implementing 2" id="34">
      <p:sldLst>
        <p:sld r:id="rId35"/>
      </p:sldLst>
    </p:custShow>
    <p:custShow name="Summary 1" id="35">
      <p:sldLst>
        <p:sld r:id="rId36"/>
      </p:sldLst>
    </p:custShow>
    <p:custShow name="Summary 2" id="36">
      <p:sldLst>
        <p:sld r:id="rId37"/>
      </p:sldLst>
    </p:custShow>
    <p:custShow name="Summary 3" id="37">
      <p:sldLst>
        <p:sld r:id="rId38"/>
      </p:sldLst>
    </p:custShow>
    <p:custShow name="Summary 4" id="38">
      <p:sldLst>
        <p:sld r:id="rId39"/>
      </p:sldLst>
    </p:custShow>
    <p:custShow name="Navigation" id="39">
      <p:sldLst>
        <p:sld r:id="rId4"/>
      </p:sldLst>
    </p:custShow>
    <p:custShow name="objectives 1" id="40">
      <p:sldLst>
        <p:sld r:id="rId9"/>
      </p:sldLst>
    </p:custShow>
    <p:custShow name="Foundations" id="41">
      <p:sldLst>
        <p:sld r:id="rId21"/>
      </p:sldLst>
    </p:custShow>
    <p:custShow name="Activities" id="42">
      <p:sldLst>
        <p:sld r:id="rId27"/>
      </p:sldLst>
    </p:custShow>
    <p:custShow name="Remem S and R" id="43">
      <p:sldLst>
        <p:sld r:id="rId66"/>
      </p:sldLst>
    </p:custShow>
    <p:custShow name="Sim of S and R" id="44">
      <p:sldLst>
        <p:sld r:id="rId67"/>
      </p:sldLst>
    </p:custShow>
    <p:custShow name="Sim of SR" id="45">
      <p:sldLst>
        <p:sld r:id="rId68"/>
      </p:sldLst>
    </p:custShow>
    <p:custShow name="Dif of SR" id="46">
      <p:sldLst>
        <p:sld r:id="rId69"/>
      </p:sldLst>
    </p:custShow>
    <p:custShow name="Dif of SR2" id="47">
      <p:sldLst>
        <p:sld r:id="rId70"/>
      </p:sldLst>
    </p:custShow>
    <p:custShow name="SummarySR" id="48">
      <p:sldLst>
        <p:sld r:id="rId71"/>
      </p:sldLst>
    </p:custShow>
    <p:custShow name="TBI1" id="49">
      <p:sldLst>
        <p:sld r:id="rId85"/>
      </p:sldLst>
    </p:custShow>
    <p:custShow name="Tbi2" id="50">
      <p:sldLst>
        <p:sld r:id="rId86"/>
      </p:sldLst>
    </p:custShow>
    <p:custShow name="TBI3" id="51">
      <p:sldLst>
        <p:sld r:id="rId87"/>
      </p:sldLst>
    </p:custShow>
    <p:custShow name="TBI4" id="52">
      <p:sldLst>
        <p:sld r:id="rId88"/>
      </p:sldLst>
    </p:custShow>
    <p:custShow name="Summary3" id="53">
      <p:sldLst>
        <p:sld r:id="rId89"/>
      </p:sldLst>
    </p:custShow>
    <p:custShow name="ApplyTBI" id="54">
      <p:sldLst>
        <p:sld r:id="rId106"/>
      </p:sldLst>
    </p:custShow>
    <p:custShow name="Applyingtbip" id="55">
      <p:sldLst>
        <p:sld r:id="rId107"/>
      </p:sldLst>
    </p:custShow>
    <p:custShow name="impapplyTBI" id="56">
      <p:sldLst>
        <p:sld r:id="rId108"/>
      </p:sldLst>
    </p:custShow>
    <p:custShow name="summ4" id="57">
      <p:sldLst>
        <p:sld r:id="rId110"/>
      </p:sldLst>
    </p:custShow>
    <p:custShow name="timetorev" id="58">
      <p:sldLst>
        <p:sld r:id="rId123"/>
      </p:sldLst>
    </p:custShow>
    <p:custShow name="dontgiveup4" id="59">
      <p:sldLst/>
    </p:custShow>
    <p:custShow name="TBIrev" id="60">
      <p:sldLst>
        <p:sld r:id="rId124"/>
      </p:sldLst>
    </p:custShow>
    <p:custShow name="revexer" id="61">
      <p:sldLst>
        <p:sld r:id="rId125"/>
      </p:sldLst>
    </p:custShow>
    <p:custShow name="TBIcon" id="62">
      <p:sldLst>
        <p:sld r:id="rId126"/>
      </p:sldLst>
    </p:custShow>
    <p:custShow name="InsrOBrev" id="63">
      <p:sldLst>
        <p:sld r:id="rId127"/>
      </p:sldLst>
    </p:custShow>
    <p:custShow name="UnderTBIrev" id="64">
      <p:sldLst>
        <p:sld r:id="rId128"/>
      </p:sldLst>
    </p:custShow>
    <p:custShow name="underTBIrev2" id="65">
      <p:sldLst>
        <p:sld r:id="rId129"/>
      </p:sldLst>
    </p:custShow>
    <p:custShow name="SRrev" id="66">
      <p:sldLst>
        <p:sld r:id="rId130"/>
      </p:sldLst>
    </p:custShow>
    <p:custShow name="usingtbirev" id="67">
      <p:sldLst>
        <p:sld r:id="rId131"/>
      </p:sldLst>
    </p:custShow>
    <p:custShow name="applying TBPrev" id="68">
      <p:sldLst>
        <p:sld r:id="rId132"/>
      </p:sldLst>
    </p:custShow>
    <p:custShow name="assessinstr" id="69">
      <p:sldLst>
        <p:sld r:id="rId133"/>
      </p:sldLst>
    </p:custShow>
    <p:custShow name="assessm" id="70">
      <p:sldLst>
        <p:sld r:id="rId134"/>
      </p:sldLst>
    </p:custShow>
    <p:custShow name="Summary2" id="71">
      <p:sldLst>
        <p:sld r:id="rId71"/>
      </p:sldLst>
    </p:custShow>
    <p:custShow name="Apllying TBP mater" id="72">
      <p:sldLst>
        <p:sld r:id="rId109"/>
      </p:sldLst>
    </p:custShow>
    <p:custShow name="Pra4" id="73">
      <p:sldLst>
        <p:sld r:id="rId111"/>
      </p:sldLst>
    </p:custShow>
    <p:custShow name="right. 4" id="74">
      <p:sldLst>
        <p:sld r:id="rId112"/>
      </p:sldLst>
    </p:custShow>
    <p:custShow name="MAbnext" id="75">
      <p:sldLst>
        <p:sld r:id="rId113"/>
      </p:sldLst>
    </p:custShow>
    <p:custShow name="4prac2" id="76">
      <p:sldLst>
        <p:sld r:id="rId114"/>
      </p:sldLst>
    </p:custShow>
    <p:custShow name="P1" id="77">
      <p:sldLst>
        <p:sld r:id="rId40"/>
      </p:sldLst>
    </p:custShow>
    <p:custShow name="P1N" id="78">
      <p:sldLst>
        <p:sld r:id="rId41"/>
      </p:sldLst>
    </p:custShow>
    <p:custShow name="P2" id="79">
      <p:sldLst>
        <p:sld r:id="rId43"/>
      </p:sldLst>
    </p:custShow>
    <p:custShow name="P1Y" id="80">
      <p:sldLst>
        <p:sld r:id="rId42"/>
      </p:sldLst>
    </p:custShow>
    <p:custShow name="P2N" id="81">
      <p:sldLst>
        <p:sld r:id="rId44"/>
      </p:sldLst>
    </p:custShow>
    <p:custShow name="P2Y" id="82">
      <p:sldLst>
        <p:sld r:id="rId45"/>
      </p:sldLst>
    </p:custShow>
    <p:custShow name="P3" id="83">
      <p:sldLst>
        <p:sld r:id="rId46"/>
      </p:sldLst>
    </p:custShow>
    <p:custShow name="P3N" id="84">
      <p:sldLst>
        <p:sld r:id="rId47"/>
      </p:sldLst>
    </p:custShow>
    <p:custShow name="P3Y" id="85">
      <p:sldLst>
        <p:sld r:id="rId48"/>
      </p:sldLst>
    </p:custShow>
    <p:custShow name="P4" id="86">
      <p:sldLst>
        <p:sld r:id="rId49"/>
      </p:sldLst>
    </p:custShow>
    <p:custShow name="P4N" id="87">
      <p:sldLst>
        <p:sld r:id="rId50"/>
      </p:sldLst>
    </p:custShow>
    <p:custShow name="P4Y" id="88">
      <p:sldLst>
        <p:sld r:id="rId51"/>
      </p:sldLst>
    </p:custShow>
    <p:custShow name="P5" id="89">
      <p:sldLst>
        <p:sld r:id="rId52"/>
      </p:sldLst>
    </p:custShow>
    <p:custShow name="P5N" id="90">
      <p:sldLst>
        <p:sld r:id="rId53"/>
      </p:sldLst>
    </p:custShow>
    <p:custShow name="P5Y" id="91">
      <p:sldLst>
        <p:sld r:id="rId54"/>
      </p:sldLst>
    </p:custShow>
    <p:custShow name="P6" id="92">
      <p:sldLst>
        <p:sld r:id="rId55"/>
      </p:sldLst>
    </p:custShow>
    <p:custShow name="P6N" id="93">
      <p:sldLst>
        <p:sld r:id="rId56"/>
      </p:sldLst>
    </p:custShow>
    <p:custShow name="P6Y" id="94">
      <p:sldLst>
        <p:sld r:id="rId57"/>
      </p:sldLst>
    </p:custShow>
    <p:custShow name="P7" id="95">
      <p:sldLst>
        <p:sld r:id="rId58"/>
      </p:sldLst>
    </p:custShow>
    <p:custShow name="P7N" id="96">
      <p:sldLst>
        <p:sld r:id="rId59"/>
      </p:sldLst>
    </p:custShow>
    <p:custShow name="P7Y" id="97">
      <p:sldLst>
        <p:sld r:id="rId60"/>
      </p:sldLst>
    </p:custShow>
    <p:custShow name="P8" id="98">
      <p:sldLst>
        <p:sld r:id="rId61"/>
      </p:sldLst>
    </p:custShow>
    <p:custShow name="P8N" id="99">
      <p:sldLst>
        <p:sld r:id="rId62"/>
      </p:sldLst>
    </p:custShow>
    <p:custShow name="S1 lets get rolling" id="100">
      <p:sldLst>
        <p:sld r:id="rId64"/>
      </p:sldLst>
    </p:custShow>
    <p:custShow name="P8Y" id="101">
      <p:sldLst>
        <p:sld r:id="rId63"/>
      </p:sldLst>
    </p:custShow>
    <p:custShow name="Now lets get started" id="102">
      <p:sldLst>
        <p:sld r:id="rId13"/>
      </p:sldLst>
    </p:custShow>
    <p:custShow name="1psec2" id="103">
      <p:sldLst>
        <p:sld r:id="rId72"/>
      </p:sldLst>
    </p:custShow>
    <p:custShow name="2psec2" id="104">
      <p:sldLst>
        <p:sld r:id="rId81"/>
      </p:sldLst>
    </p:custShow>
    <p:custShow name="1psec2 n" id="105">
      <p:sldLst>
        <p:sld r:id="rId73"/>
      </p:sldLst>
    </p:custShow>
    <p:custShow name="1psec2y" id="106">
      <p:sldLst>
        <p:sld r:id="rId74"/>
      </p:sldLst>
    </p:custShow>
    <p:custShow name="2psec2n" id="107">
      <p:sldLst>
        <p:sld r:id="rId82"/>
      </p:sldLst>
    </p:custShow>
    <p:custShow name="2psec2y" id="108">
      <p:sldLst>
        <p:sld r:id="rId84"/>
      </p:sldLst>
    </p:custShow>
    <p:custShow name="3psec2" id="109">
      <p:sldLst>
        <p:sld r:id="rId75"/>
      </p:sldLst>
    </p:custShow>
    <p:custShow name="3psec2y" id="110">
      <p:sldLst>
        <p:sld r:id="rId76"/>
      </p:sldLst>
    </p:custShow>
    <p:custShow name="3psec2n" id="111">
      <p:sldLst>
        <p:sld r:id="rId77"/>
      </p:sldLst>
    </p:custShow>
    <p:custShow name="4psec2" id="112">
      <p:sldLst>
        <p:sld r:id="rId78"/>
      </p:sldLst>
    </p:custShow>
    <p:custShow name="4psec2n" id="113">
      <p:sldLst>
        <p:sld r:id="rId79"/>
      </p:sldLst>
    </p:custShow>
    <p:custShow name="4psec2y" id="114">
      <p:sldLst>
        <p:sld r:id="rId80"/>
      </p:sldLst>
    </p:custShow>
    <p:custShow name="2sec2yes" id="115">
      <p:sldLst>
        <p:sld r:id="rId83"/>
      </p:sldLst>
    </p:custShow>
    <p:custShow name="now letskeeprolling" id="116">
      <p:sldLst>
        <p:sld r:id="rId84"/>
      </p:sldLst>
    </p:custShow>
    <p:custShow name="1psec3" id="117">
      <p:sldLst>
        <p:sld r:id="rId90"/>
      </p:sldLst>
    </p:custShow>
    <p:custShow name="1psec3y" id="118">
      <p:sldLst>
        <p:sld r:id="rId91"/>
      </p:sldLst>
    </p:custShow>
    <p:custShow name="1psec3n" id="119">
      <p:sldLst>
        <p:sld r:id="rId92"/>
      </p:sldLst>
    </p:custShow>
    <p:custShow name="2psec3" id="120">
      <p:sldLst>
        <p:sld r:id="rId93"/>
      </p:sldLst>
    </p:custShow>
    <p:custShow name="2psec3y" id="121">
      <p:sldLst>
        <p:sld r:id="rId94"/>
      </p:sldLst>
    </p:custShow>
    <p:custShow name="2psec3n" id="122">
      <p:sldLst>
        <p:sld r:id="rId95"/>
      </p:sldLst>
    </p:custShow>
    <p:custShow name="3ps3" id="123">
      <p:sldLst>
        <p:sld r:id="rId96"/>
      </p:sldLst>
    </p:custShow>
    <p:custShow name="3psec3y" id="124">
      <p:sldLst>
        <p:sld r:id="rId97"/>
      </p:sldLst>
    </p:custShow>
    <p:custShow name="3psec3n" id="125">
      <p:sldLst>
        <p:sld r:id="rId98"/>
      </p:sldLst>
    </p:custShow>
    <p:custShow name="4psec3" id="126">
      <p:sldLst>
        <p:sld r:id="rId99"/>
      </p:sldLst>
    </p:custShow>
    <p:custShow name="4psec3y" id="127">
      <p:sldLst>
        <p:sld r:id="rId100"/>
      </p:sldLst>
    </p:custShow>
    <p:custShow name="4psec3n" id="128">
      <p:sldLst>
        <p:sld r:id="rId101"/>
      </p:sldLst>
    </p:custShow>
    <p:custShow name="5psec3" id="129">
      <p:sldLst>
        <p:sld r:id="rId102"/>
      </p:sldLst>
    </p:custShow>
    <p:custShow name="onaro" id="130">
      <p:sldLst>
        <p:sld r:id="rId105"/>
      </p:sldLst>
    </p:custShow>
    <p:custShow name="5psec3n" id="131">
      <p:sldLst>
        <p:sld r:id="rId103"/>
      </p:sldLst>
    </p:custShow>
    <p:custShow name="3psc3y" id="132">
      <p:sldLst>
        <p:sld r:id="rId104"/>
      </p:sldLst>
    </p:custShow>
    <p:custShow name="1psec4" id="133">
      <p:sldLst>
        <p:sld r:id="rId111"/>
      </p:sldLst>
    </p:custShow>
    <p:custShow name="1psec4y" id="134">
      <p:sldLst>
        <p:sld r:id="rId112"/>
      </p:sldLst>
    </p:custShow>
    <p:custShow name="1psec4n" id="135">
      <p:sldLst>
        <p:sld r:id="rId113"/>
      </p:sldLst>
    </p:custShow>
    <p:custShow name="2psec4" id="136">
      <p:sldLst>
        <p:sld r:id="rId114"/>
      </p:sldLst>
    </p:custShow>
    <p:custShow name="2psec4n" id="137">
      <p:sldLst>
        <p:sld r:id="rId115"/>
      </p:sldLst>
    </p:custShow>
    <p:custShow name="2psec4y" id="138">
      <p:sldLst>
        <p:sld r:id="rId116"/>
      </p:sldLst>
    </p:custShow>
    <p:custShow name="3psec4" id="139">
      <p:sldLst>
        <p:sld r:id="rId117"/>
      </p:sldLst>
    </p:custShow>
    <p:custShow name="3psec4y" id="140">
      <p:sldLst>
        <p:sld r:id="rId118"/>
      </p:sldLst>
    </p:custShow>
    <p:custShow name="3psec4n" id="141">
      <p:sldLst>
        <p:sld r:id="rId119"/>
      </p:sldLst>
    </p:custShow>
    <p:custShow name="4psec4" id="142">
      <p:sldLst>
        <p:sld r:id="rId120"/>
      </p:sldLst>
    </p:custShow>
    <p:custShow name="4psec4n" id="143">
      <p:sldLst>
        <p:sld r:id="rId121"/>
      </p:sldLst>
    </p:custShow>
    <p:custShow name="4psec4y" id="144">
      <p:sldLst>
        <p:sld r:id="rId122"/>
      </p:sldLst>
    </p:custShow>
    <p:custShow name="4psec4ttr" id="145">
      <p:sldLst>
        <p:sld r:id="rId12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6" autoAdjust="0"/>
    <p:restoredTop sz="94556" autoAdjust="0"/>
  </p:normalViewPr>
  <p:slideViewPr>
    <p:cSldViewPr>
      <p:cViewPr>
        <p:scale>
          <a:sx n="49" d="100"/>
          <a:sy n="49" d="100"/>
        </p:scale>
        <p:origin x="-516" y="-132"/>
      </p:cViewPr>
      <p:guideLst>
        <p:guide orient="horz" pos="2160"/>
        <p:guide pos="2880"/>
      </p:guideLst>
    </p:cSldViewPr>
  </p:slideViewPr>
  <p:outlineViewPr>
    <p:cViewPr>
      <p:scale>
        <a:sx n="33" d="100"/>
        <a:sy n="33" d="100"/>
      </p:scale>
      <p:origin x="0" y="8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2FB2F-B190-4791-8905-B480E5E23636}" type="doc">
      <dgm:prSet loTypeId="urn:microsoft.com/office/officeart/2005/8/layout/chevron2" loCatId="list" qsTypeId="urn:microsoft.com/office/officeart/2005/8/quickstyle/simple2" qsCatId="simple" csTypeId="urn:microsoft.com/office/officeart/2005/8/colors/accent3_3" csCatId="accent3" phldr="1"/>
      <dgm:spPr/>
      <dgm:t>
        <a:bodyPr/>
        <a:lstStyle/>
        <a:p>
          <a:endParaRPr lang="en-US"/>
        </a:p>
      </dgm:t>
    </dgm:pt>
    <dgm:pt modelId="{F7EFD4FF-CC12-41AF-A4DC-0269EAB666AA}">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Introduction</a:t>
          </a:r>
          <a:endParaRPr lang="en-US" dirty="0"/>
        </a:p>
      </dgm:t>
    </dgm:pt>
    <dgm:pt modelId="{CF4B51E5-5102-4FAB-BDB3-7129FB47F73B}" type="parTrans" cxnId="{41A1D3FD-89AC-4A8E-8950-94629D1C90A9}">
      <dgm:prSet/>
      <dgm:spPr/>
      <dgm:t>
        <a:bodyPr/>
        <a:lstStyle/>
        <a:p>
          <a:endParaRPr lang="en-US"/>
        </a:p>
      </dgm:t>
    </dgm:pt>
    <dgm:pt modelId="{CE75AA0D-908D-440A-9AFB-D75BC9AA2998}" type="sibTrans" cxnId="{41A1D3FD-89AC-4A8E-8950-94629D1C90A9}">
      <dgm:prSet/>
      <dgm:spPr/>
      <dgm:t>
        <a:bodyPr/>
        <a:lstStyle/>
        <a:p>
          <a:endParaRPr lang="en-US"/>
        </a:p>
      </dgm:t>
    </dgm:pt>
    <dgm:pt modelId="{DEFEAB1E-204C-41A5-ABC4-FE0E506E9614}">
      <dgm:prSet phldrT="[Text]" custT="1"/>
      <dgm:spPr/>
      <dgm:t>
        <a:bodyPr/>
        <a:lstStyle/>
        <a:p>
          <a:r>
            <a:rPr lang="en-US" sz="1700" b="0" dirty="0" smtClean="0"/>
            <a:t>What to Expect</a:t>
          </a:r>
          <a:endParaRPr lang="en-US" sz="1700" b="0" dirty="0"/>
        </a:p>
      </dgm:t>
    </dgm:pt>
    <dgm:pt modelId="{BD66EC59-78C8-4040-B2A5-77E7BCFE226C}" type="parTrans" cxnId="{50C5466F-E9E0-4478-9E49-8BD038E8F02C}">
      <dgm:prSet/>
      <dgm:spPr/>
      <dgm:t>
        <a:bodyPr/>
        <a:lstStyle/>
        <a:p>
          <a:endParaRPr lang="en-US"/>
        </a:p>
      </dgm:t>
    </dgm:pt>
    <dgm:pt modelId="{E2C49CD3-8172-4D90-9F8D-75DCD3ACFE29}" type="sibTrans" cxnId="{50C5466F-E9E0-4478-9E49-8BD038E8F02C}">
      <dgm:prSet/>
      <dgm:spPr/>
      <dgm:t>
        <a:bodyPr/>
        <a:lstStyle/>
        <a:p>
          <a:endParaRPr lang="en-US"/>
        </a:p>
      </dgm:t>
    </dgm:pt>
    <dgm:pt modelId="{93CC331E-D4C4-4F50-8763-DDAAC2F3E871}">
      <dgm:prSet phldrT="[Text]" custT="1"/>
      <dgm:spPr/>
      <dgm:t>
        <a:bodyPr/>
        <a:lstStyle/>
        <a:p>
          <a:r>
            <a:rPr lang="en-US" sz="1700" b="0" dirty="0" smtClean="0"/>
            <a:t>Instructional Objectives</a:t>
          </a:r>
          <a:endParaRPr lang="en-US" sz="1700" b="0" dirty="0"/>
        </a:p>
      </dgm:t>
    </dgm:pt>
    <dgm:pt modelId="{8332D962-C278-4D89-8B08-4F58CB74477D}" type="parTrans" cxnId="{E8315C9D-1989-45EC-937B-7202255B4E7B}">
      <dgm:prSet/>
      <dgm:spPr/>
      <dgm:t>
        <a:bodyPr/>
        <a:lstStyle/>
        <a:p>
          <a:endParaRPr lang="en-US"/>
        </a:p>
      </dgm:t>
    </dgm:pt>
    <dgm:pt modelId="{826632CF-62B3-4CAC-8171-DB3B6FA1202C}" type="sibTrans" cxnId="{E8315C9D-1989-45EC-937B-7202255B4E7B}">
      <dgm:prSet/>
      <dgm:spPr/>
      <dgm:t>
        <a:bodyPr/>
        <a:lstStyle/>
        <a:p>
          <a:endParaRPr lang="en-US"/>
        </a:p>
      </dgm:t>
    </dgm:pt>
    <dgm:pt modelId="{28C2BD45-2B82-4E30-BEDB-8739223C8CC5}">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Understanding TBI</a:t>
          </a:r>
        </a:p>
      </dgm:t>
    </dgm:pt>
    <dgm:pt modelId="{A1525B77-4707-431C-957D-BE5C1C184A72}" type="parTrans" cxnId="{B35FD15B-26FC-43D3-B11B-7F7C0D5C200E}">
      <dgm:prSet/>
      <dgm:spPr/>
      <dgm:t>
        <a:bodyPr/>
        <a:lstStyle/>
        <a:p>
          <a:endParaRPr lang="en-US"/>
        </a:p>
      </dgm:t>
    </dgm:pt>
    <dgm:pt modelId="{D7016ABF-5E58-448B-8AB2-34FAE937F303}" type="sibTrans" cxnId="{B35FD15B-26FC-43D3-B11B-7F7C0D5C200E}">
      <dgm:prSet/>
      <dgm:spPr/>
      <dgm:t>
        <a:bodyPr/>
        <a:lstStyle/>
        <a:p>
          <a:endParaRPr lang="en-US"/>
        </a:p>
      </dgm:t>
    </dgm:pt>
    <dgm:pt modelId="{56E26C59-42EF-4D0A-8088-19AD88DAD6C4}">
      <dgm:prSet phldrT="[Text]" custT="1"/>
      <dgm:spPr/>
      <dgm:t>
        <a:bodyPr/>
        <a:lstStyle/>
        <a:p>
          <a:r>
            <a:rPr lang="en-US" sz="1700" dirty="0" smtClean="0"/>
            <a:t>Definition and History of Development </a:t>
          </a:r>
          <a:endParaRPr lang="en-US" sz="1700" dirty="0"/>
        </a:p>
      </dgm:t>
    </dgm:pt>
    <dgm:pt modelId="{D4190D5C-FDB1-4451-97E8-F0164D69F79D}" type="parTrans" cxnId="{CD3E71A9-0AC5-4042-936F-5424637BA9A3}">
      <dgm:prSet/>
      <dgm:spPr/>
      <dgm:t>
        <a:bodyPr/>
        <a:lstStyle/>
        <a:p>
          <a:endParaRPr lang="en-US"/>
        </a:p>
      </dgm:t>
    </dgm:pt>
    <dgm:pt modelId="{B27D05D3-3990-4745-AC24-EACF3A528C82}" type="sibTrans" cxnId="{CD3E71A9-0AC5-4042-936F-5424637BA9A3}">
      <dgm:prSet/>
      <dgm:spPr/>
      <dgm:t>
        <a:bodyPr/>
        <a:lstStyle/>
        <a:p>
          <a:endParaRPr lang="en-US"/>
        </a:p>
      </dgm:t>
    </dgm:pt>
    <dgm:pt modelId="{9EA0B579-2170-4C85-BE29-2C23167DF842}">
      <dgm:prSet phldrT="[Text]"/>
      <dgm:spPr/>
      <dgm:t>
        <a:bodyPr/>
        <a:lstStyle/>
        <a:p>
          <a:endParaRPr lang="en-US" sz="1300" dirty="0"/>
        </a:p>
      </dgm:t>
    </dgm:pt>
    <dgm:pt modelId="{C640AA97-E97A-459E-9A6B-5085C38978AE}" type="parTrans" cxnId="{C5A1CA89-7E52-4FF8-B932-0CE5D39405DC}">
      <dgm:prSet/>
      <dgm:spPr/>
      <dgm:t>
        <a:bodyPr/>
        <a:lstStyle/>
        <a:p>
          <a:endParaRPr lang="en-US"/>
        </a:p>
      </dgm:t>
    </dgm:pt>
    <dgm:pt modelId="{B8157165-65E8-46C4-A27B-247FF75FE391}" type="sibTrans" cxnId="{C5A1CA89-7E52-4FF8-B932-0CE5D39405DC}">
      <dgm:prSet/>
      <dgm:spPr/>
      <dgm:t>
        <a:bodyPr/>
        <a:lstStyle/>
        <a:p>
          <a:endParaRPr lang="en-US"/>
        </a:p>
      </dgm:t>
    </dgm:pt>
    <dgm:pt modelId="{B06181C2-B769-4B0D-A8F8-06414CB43510}">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TBI  and Smith and Ragan</a:t>
          </a:r>
          <a:endParaRPr lang="en-US" dirty="0"/>
        </a:p>
      </dgm:t>
    </dgm:pt>
    <dgm:pt modelId="{35AA2CB1-6E3D-44E8-BFCA-6E5E0AA0C33A}" type="parTrans" cxnId="{B4C146F6-A932-47B2-8C55-8381918FEA9F}">
      <dgm:prSet/>
      <dgm:spPr/>
      <dgm:t>
        <a:bodyPr/>
        <a:lstStyle/>
        <a:p>
          <a:endParaRPr lang="en-US"/>
        </a:p>
      </dgm:t>
    </dgm:pt>
    <dgm:pt modelId="{2F0C7BD5-7F68-49D4-B2DC-84752B46AF45}" type="sibTrans" cxnId="{B4C146F6-A932-47B2-8C55-8381918FEA9F}">
      <dgm:prSet/>
      <dgm:spPr/>
      <dgm:t>
        <a:bodyPr/>
        <a:lstStyle/>
        <a:p>
          <a:endParaRPr lang="en-US"/>
        </a:p>
      </dgm:t>
    </dgm:pt>
    <dgm:pt modelId="{6491B5F1-462F-4618-AAB8-2663B2A917F7}">
      <dgm:prSet phldrT="[Text]" custT="1"/>
      <dgm:spPr/>
      <dgm:t>
        <a:bodyPr/>
        <a:lstStyle/>
        <a:p>
          <a:r>
            <a:rPr lang="en-US" sz="1700" dirty="0" smtClean="0"/>
            <a:t>Similarities</a:t>
          </a:r>
          <a:endParaRPr lang="en-US" sz="1700" dirty="0"/>
        </a:p>
      </dgm:t>
    </dgm:pt>
    <dgm:pt modelId="{A89B2AAD-29A0-4006-917D-FCBC7B594F4A}" type="parTrans" cxnId="{161606FA-94FC-4A81-9196-DCE6DBBC2421}">
      <dgm:prSet/>
      <dgm:spPr/>
      <dgm:t>
        <a:bodyPr/>
        <a:lstStyle/>
        <a:p>
          <a:endParaRPr lang="en-US"/>
        </a:p>
      </dgm:t>
    </dgm:pt>
    <dgm:pt modelId="{1C4F5B1C-B321-4231-AFC4-99B89F18B430}" type="sibTrans" cxnId="{161606FA-94FC-4A81-9196-DCE6DBBC2421}">
      <dgm:prSet/>
      <dgm:spPr/>
      <dgm:t>
        <a:bodyPr/>
        <a:lstStyle/>
        <a:p>
          <a:endParaRPr lang="en-US"/>
        </a:p>
      </dgm:t>
    </dgm:pt>
    <dgm:pt modelId="{8E314184-D06E-40A6-A685-ADA25E97698C}">
      <dgm:prSet phldrT="[Text]" custT="1"/>
      <dgm:spPr/>
      <dgm:t>
        <a:bodyPr/>
        <a:lstStyle/>
        <a:p>
          <a:r>
            <a:rPr lang="en-US" sz="1700" dirty="0" smtClean="0"/>
            <a:t>Differences</a:t>
          </a:r>
          <a:endParaRPr lang="en-US" sz="1700" dirty="0"/>
        </a:p>
      </dgm:t>
    </dgm:pt>
    <dgm:pt modelId="{8591D17C-B6CC-44C6-8FB2-61D7662AFBE9}" type="parTrans" cxnId="{19663A3D-51DD-4229-8D4B-55B21372E161}">
      <dgm:prSet/>
      <dgm:spPr/>
      <dgm:t>
        <a:bodyPr/>
        <a:lstStyle/>
        <a:p>
          <a:endParaRPr lang="en-US"/>
        </a:p>
      </dgm:t>
    </dgm:pt>
    <dgm:pt modelId="{0E406A82-F7BE-44E7-B47E-8C63A3C67063}" type="sibTrans" cxnId="{19663A3D-51DD-4229-8D4B-55B21372E161}">
      <dgm:prSet/>
      <dgm:spPr/>
      <dgm:t>
        <a:bodyPr/>
        <a:lstStyle/>
        <a:p>
          <a:endParaRPr lang="en-US"/>
        </a:p>
      </dgm:t>
    </dgm:pt>
    <dgm:pt modelId="{8779C77E-EDD0-49BD-8351-864F9E90E97C}">
      <dgm:prSet phldrT="[Text]" custT="1"/>
      <dgm:spPr/>
      <dgm:t>
        <a:bodyPr/>
        <a:lstStyle/>
        <a:p>
          <a:r>
            <a:rPr lang="en-US" sz="1700" dirty="0" smtClean="0"/>
            <a:t>Theoretical Foundations and Connections</a:t>
          </a:r>
          <a:endParaRPr lang="en-US" sz="1700" dirty="0"/>
        </a:p>
      </dgm:t>
    </dgm:pt>
    <dgm:pt modelId="{CA75D1BE-EAC4-4568-B5C8-88922991CB11}" type="parTrans" cxnId="{AE560F95-B816-43C3-8EBD-98ABD8466698}">
      <dgm:prSet/>
      <dgm:spPr/>
      <dgm:t>
        <a:bodyPr/>
        <a:lstStyle/>
        <a:p>
          <a:endParaRPr lang="en-US"/>
        </a:p>
      </dgm:t>
    </dgm:pt>
    <dgm:pt modelId="{C8EC6B2F-32A4-4961-9AEB-6F2F498A1D22}" type="sibTrans" cxnId="{AE560F95-B816-43C3-8EBD-98ABD8466698}">
      <dgm:prSet/>
      <dgm:spPr/>
      <dgm:t>
        <a:bodyPr/>
        <a:lstStyle/>
        <a:p>
          <a:endParaRPr lang="en-US"/>
        </a:p>
      </dgm:t>
    </dgm:pt>
    <dgm:pt modelId="{31CDE9FC-0497-4EEB-8076-96901AABD46F}">
      <dgm:prSet phldrT="[Text]" custT="1"/>
      <dgm:spPr/>
      <dgm:t>
        <a:bodyPr/>
        <a:lstStyle/>
        <a:p>
          <a:r>
            <a:rPr lang="en-US" sz="1700" b="0" dirty="0" smtClean="0"/>
            <a:t>Overview of Instruction</a:t>
          </a:r>
          <a:endParaRPr lang="en-US" sz="1700" b="0" dirty="0"/>
        </a:p>
      </dgm:t>
    </dgm:pt>
    <dgm:pt modelId="{4B91B878-1078-4A3A-BA70-CF182BE10313}" type="parTrans" cxnId="{FA9B7385-0B5E-4E3D-A84F-F81E17CBDE47}">
      <dgm:prSet/>
      <dgm:spPr/>
      <dgm:t>
        <a:bodyPr/>
        <a:lstStyle/>
        <a:p>
          <a:endParaRPr lang="en-US"/>
        </a:p>
      </dgm:t>
    </dgm:pt>
    <dgm:pt modelId="{D88F4243-9D20-4FFB-BFE5-F7329BA6960C}" type="sibTrans" cxnId="{FA9B7385-0B5E-4E3D-A84F-F81E17CBDE47}">
      <dgm:prSet/>
      <dgm:spPr/>
      <dgm:t>
        <a:bodyPr/>
        <a:lstStyle/>
        <a:p>
          <a:endParaRPr lang="en-US"/>
        </a:p>
      </dgm:t>
    </dgm:pt>
    <dgm:pt modelId="{2845C626-D9E6-4302-8CE6-73DE934A7E48}">
      <dgm:prSet phldrT="[Text]" custT="1"/>
      <dgm:spPr/>
      <dgm:t>
        <a:bodyPr/>
        <a:lstStyle/>
        <a:p>
          <a:r>
            <a:rPr lang="en-US" sz="1700" dirty="0" smtClean="0"/>
            <a:t>Summary and Practice</a:t>
          </a:r>
          <a:endParaRPr lang="en-US" sz="1700" dirty="0"/>
        </a:p>
      </dgm:t>
    </dgm:pt>
    <dgm:pt modelId="{6BB424DF-44CC-4D06-BD1F-840C6843D63C}" type="parTrans" cxnId="{971C8515-4F70-46B1-8B4C-E7310B1C322C}">
      <dgm:prSet/>
      <dgm:spPr/>
      <dgm:t>
        <a:bodyPr/>
        <a:lstStyle/>
        <a:p>
          <a:endParaRPr lang="en-US"/>
        </a:p>
      </dgm:t>
    </dgm:pt>
    <dgm:pt modelId="{3D370F35-D226-4CEA-B3DC-88CC40393B8F}" type="sibTrans" cxnId="{971C8515-4F70-46B1-8B4C-E7310B1C322C}">
      <dgm:prSet/>
      <dgm:spPr/>
      <dgm:t>
        <a:bodyPr/>
        <a:lstStyle/>
        <a:p>
          <a:endParaRPr lang="en-US"/>
        </a:p>
      </dgm:t>
    </dgm:pt>
    <dgm:pt modelId="{A9A43928-D74F-4AD0-9598-F5EE68C2402A}">
      <dgm:prSet phldrT="[Text]" custT="1"/>
      <dgm:spPr/>
      <dgm:t>
        <a:bodyPr/>
        <a:lstStyle/>
        <a:p>
          <a:r>
            <a:rPr lang="en-US" sz="1700" dirty="0" smtClean="0"/>
            <a:t>Summary and Practice </a:t>
          </a:r>
          <a:endParaRPr lang="en-US" sz="1700" dirty="0"/>
        </a:p>
      </dgm:t>
    </dgm:pt>
    <dgm:pt modelId="{C72C75AB-55DE-485D-8874-F6889C41C638}" type="parTrans" cxnId="{3CDD8247-30C9-4947-8359-DF5FF601BA2C}">
      <dgm:prSet/>
      <dgm:spPr/>
      <dgm:t>
        <a:bodyPr/>
        <a:lstStyle/>
        <a:p>
          <a:endParaRPr lang="en-US"/>
        </a:p>
      </dgm:t>
    </dgm:pt>
    <dgm:pt modelId="{698A848D-168C-43A5-A0C6-21703D2F1388}" type="sibTrans" cxnId="{3CDD8247-30C9-4947-8359-DF5FF601BA2C}">
      <dgm:prSet/>
      <dgm:spPr/>
      <dgm:t>
        <a:bodyPr/>
        <a:lstStyle/>
        <a:p>
          <a:endParaRPr lang="en-US"/>
        </a:p>
      </dgm:t>
    </dgm:pt>
    <dgm:pt modelId="{51587DAF-4961-4A03-BEEE-AABBE75AAB9E}">
      <dgm:prSet phldrT="[Text]" custT="1"/>
      <dgm:spPr/>
      <dgm:t>
        <a:bodyPr/>
        <a:lstStyle/>
        <a:p>
          <a:endParaRPr lang="en-US" sz="1400" dirty="0"/>
        </a:p>
      </dgm:t>
    </dgm:pt>
    <dgm:pt modelId="{E6E48768-CB2B-4A34-B79C-ED8AD9BEACAF}" type="parTrans" cxnId="{712F2287-6E14-4112-B810-973CFEB9E5B5}">
      <dgm:prSet/>
      <dgm:spPr/>
      <dgm:t>
        <a:bodyPr/>
        <a:lstStyle/>
        <a:p>
          <a:endParaRPr lang="en-US"/>
        </a:p>
      </dgm:t>
    </dgm:pt>
    <dgm:pt modelId="{6FE3CDA8-BC98-4D3F-B6D5-388766F938AF}" type="sibTrans" cxnId="{712F2287-6E14-4112-B810-973CFEB9E5B5}">
      <dgm:prSet/>
      <dgm:spPr/>
      <dgm:t>
        <a:bodyPr/>
        <a:lstStyle/>
        <a:p>
          <a:endParaRPr lang="en-US"/>
        </a:p>
      </dgm:t>
    </dgm:pt>
    <dgm:pt modelId="{B3E1227D-2C00-4B5D-AE9A-4CFF99E56EC7}" type="pres">
      <dgm:prSet presAssocID="{CC92FB2F-B190-4791-8905-B480E5E23636}" presName="linearFlow" presStyleCnt="0">
        <dgm:presLayoutVars>
          <dgm:dir/>
          <dgm:animLvl val="lvl"/>
          <dgm:resizeHandles val="exact"/>
        </dgm:presLayoutVars>
      </dgm:prSet>
      <dgm:spPr/>
      <dgm:t>
        <a:bodyPr/>
        <a:lstStyle/>
        <a:p>
          <a:endParaRPr lang="en-US"/>
        </a:p>
      </dgm:t>
    </dgm:pt>
    <dgm:pt modelId="{A6C7C90E-BCDD-4198-AE1A-91BEE5E5659F}" type="pres">
      <dgm:prSet presAssocID="{F7EFD4FF-CC12-41AF-A4DC-0269EAB666AA}" presName="composite" presStyleCnt="0"/>
      <dgm:spPr/>
    </dgm:pt>
    <dgm:pt modelId="{A480BA11-9AD2-46D2-B8DB-DD9D11343068}" type="pres">
      <dgm:prSet presAssocID="{F7EFD4FF-CC12-41AF-A4DC-0269EAB666AA}" presName="parentText" presStyleLbl="alignNode1" presStyleIdx="0" presStyleCnt="3">
        <dgm:presLayoutVars>
          <dgm:chMax val="1"/>
          <dgm:bulletEnabled val="1"/>
        </dgm:presLayoutVars>
      </dgm:prSet>
      <dgm:spPr/>
      <dgm:t>
        <a:bodyPr/>
        <a:lstStyle/>
        <a:p>
          <a:endParaRPr lang="en-US"/>
        </a:p>
      </dgm:t>
    </dgm:pt>
    <dgm:pt modelId="{85E649AF-224A-410E-938F-0BFAE937D462}" type="pres">
      <dgm:prSet presAssocID="{F7EFD4FF-CC12-41AF-A4DC-0269EAB666AA}" presName="descendantText" presStyleLbl="alignAcc1" presStyleIdx="0" presStyleCnt="3">
        <dgm:presLayoutVars>
          <dgm:bulletEnabled val="1"/>
        </dgm:presLayoutVars>
      </dgm:prSet>
      <dgm:spPr/>
      <dgm:t>
        <a:bodyPr/>
        <a:lstStyle/>
        <a:p>
          <a:endParaRPr lang="en-US"/>
        </a:p>
      </dgm:t>
    </dgm:pt>
    <dgm:pt modelId="{8BC7A88C-9208-40FD-8E9A-6A3F8A02695F}" type="pres">
      <dgm:prSet presAssocID="{CE75AA0D-908D-440A-9AFB-D75BC9AA2998}" presName="sp" presStyleCnt="0"/>
      <dgm:spPr/>
    </dgm:pt>
    <dgm:pt modelId="{35293776-88AF-4B51-B929-96531E04BB0B}" type="pres">
      <dgm:prSet presAssocID="{28C2BD45-2B82-4E30-BEDB-8739223C8CC5}" presName="composite" presStyleCnt="0"/>
      <dgm:spPr/>
    </dgm:pt>
    <dgm:pt modelId="{5F42F7E4-2A45-4855-BB32-F87E00CC97E9}" type="pres">
      <dgm:prSet presAssocID="{28C2BD45-2B82-4E30-BEDB-8739223C8CC5}" presName="parentText" presStyleLbl="alignNode1" presStyleIdx="1" presStyleCnt="3">
        <dgm:presLayoutVars>
          <dgm:chMax val="1"/>
          <dgm:bulletEnabled val="1"/>
        </dgm:presLayoutVars>
      </dgm:prSet>
      <dgm:spPr/>
      <dgm:t>
        <a:bodyPr/>
        <a:lstStyle/>
        <a:p>
          <a:endParaRPr lang="en-US"/>
        </a:p>
      </dgm:t>
    </dgm:pt>
    <dgm:pt modelId="{8D118FD7-AAE8-4DEF-A9C6-DEEE6E492D8B}" type="pres">
      <dgm:prSet presAssocID="{28C2BD45-2B82-4E30-BEDB-8739223C8CC5}" presName="descendantText" presStyleLbl="alignAcc1" presStyleIdx="1" presStyleCnt="3">
        <dgm:presLayoutVars>
          <dgm:bulletEnabled val="1"/>
        </dgm:presLayoutVars>
      </dgm:prSet>
      <dgm:spPr/>
      <dgm:t>
        <a:bodyPr/>
        <a:lstStyle/>
        <a:p>
          <a:endParaRPr lang="en-US"/>
        </a:p>
      </dgm:t>
    </dgm:pt>
    <dgm:pt modelId="{74482E39-5C33-4BEC-ADFE-053D06E9F48A}" type="pres">
      <dgm:prSet presAssocID="{D7016ABF-5E58-448B-8AB2-34FAE937F303}" presName="sp" presStyleCnt="0"/>
      <dgm:spPr/>
    </dgm:pt>
    <dgm:pt modelId="{D023C8CE-C904-4059-91DF-17237C9FACF5}" type="pres">
      <dgm:prSet presAssocID="{B06181C2-B769-4B0D-A8F8-06414CB43510}" presName="composite" presStyleCnt="0"/>
      <dgm:spPr/>
    </dgm:pt>
    <dgm:pt modelId="{E1E7BC76-BDBB-4993-8806-8A88DC14A8B6}" type="pres">
      <dgm:prSet presAssocID="{B06181C2-B769-4B0D-A8F8-06414CB43510}" presName="parentText" presStyleLbl="alignNode1" presStyleIdx="2" presStyleCnt="3">
        <dgm:presLayoutVars>
          <dgm:chMax val="1"/>
          <dgm:bulletEnabled val="1"/>
        </dgm:presLayoutVars>
      </dgm:prSet>
      <dgm:spPr/>
      <dgm:t>
        <a:bodyPr/>
        <a:lstStyle/>
        <a:p>
          <a:endParaRPr lang="en-US"/>
        </a:p>
      </dgm:t>
    </dgm:pt>
    <dgm:pt modelId="{558686B5-A31D-4CE6-BA18-2D9713B002DB}" type="pres">
      <dgm:prSet presAssocID="{B06181C2-B769-4B0D-A8F8-06414CB43510}" presName="descendantText" presStyleLbl="alignAcc1" presStyleIdx="2" presStyleCnt="3">
        <dgm:presLayoutVars>
          <dgm:bulletEnabled val="1"/>
        </dgm:presLayoutVars>
      </dgm:prSet>
      <dgm:spPr/>
      <dgm:t>
        <a:bodyPr/>
        <a:lstStyle/>
        <a:p>
          <a:endParaRPr lang="en-US"/>
        </a:p>
      </dgm:t>
    </dgm:pt>
  </dgm:ptLst>
  <dgm:cxnLst>
    <dgm:cxn modelId="{3CDD8247-30C9-4947-8359-DF5FF601BA2C}" srcId="{B06181C2-B769-4B0D-A8F8-06414CB43510}" destId="{A9A43928-D74F-4AD0-9598-F5EE68C2402A}" srcOrd="2" destOrd="0" parTransId="{C72C75AB-55DE-485D-8874-F6889C41C638}" sibTransId="{698A848D-168C-43A5-A0C6-21703D2F1388}"/>
    <dgm:cxn modelId="{C5B33ACD-394A-43CA-BD7D-71A84CF35510}" type="presOf" srcId="{A9A43928-D74F-4AD0-9598-F5EE68C2402A}" destId="{558686B5-A31D-4CE6-BA18-2D9713B002DB}" srcOrd="0" destOrd="2" presId="urn:microsoft.com/office/officeart/2005/8/layout/chevron2"/>
    <dgm:cxn modelId="{3695D1AB-CAFF-49FA-8D82-CE7F8424C0CE}" type="presOf" srcId="{93CC331E-D4C4-4F50-8763-DDAAC2F3E871}" destId="{85E649AF-224A-410E-938F-0BFAE937D462}" srcOrd="0" destOrd="1" presId="urn:microsoft.com/office/officeart/2005/8/layout/chevron2"/>
    <dgm:cxn modelId="{ABE2E9F7-F9DC-47BA-86BA-BCC2E7BD445B}" type="presOf" srcId="{CC92FB2F-B190-4791-8905-B480E5E23636}" destId="{B3E1227D-2C00-4B5D-AE9A-4CFF99E56EC7}" srcOrd="0" destOrd="0" presId="urn:microsoft.com/office/officeart/2005/8/layout/chevron2"/>
    <dgm:cxn modelId="{C5A1CA89-7E52-4FF8-B932-0CE5D39405DC}" srcId="{28C2BD45-2B82-4E30-BEDB-8739223C8CC5}" destId="{9EA0B579-2170-4C85-BE29-2C23167DF842}" srcOrd="4" destOrd="0" parTransId="{C640AA97-E97A-459E-9A6B-5085C38978AE}" sibTransId="{B8157165-65E8-46C4-A27B-247FF75FE391}"/>
    <dgm:cxn modelId="{CD3E71A9-0AC5-4042-936F-5424637BA9A3}" srcId="{28C2BD45-2B82-4E30-BEDB-8739223C8CC5}" destId="{56E26C59-42EF-4D0A-8088-19AD88DAD6C4}" srcOrd="1" destOrd="0" parTransId="{D4190D5C-FDB1-4451-97E8-F0164D69F79D}" sibTransId="{B27D05D3-3990-4745-AC24-EACF3A528C82}"/>
    <dgm:cxn modelId="{7BF08AB8-DDB8-4A3B-A0A1-676E416CFEA0}" type="presOf" srcId="{51587DAF-4961-4A03-BEEE-AABBE75AAB9E}" destId="{8D118FD7-AAE8-4DEF-A9C6-DEEE6E492D8B}" srcOrd="0" destOrd="0" presId="urn:microsoft.com/office/officeart/2005/8/layout/chevron2"/>
    <dgm:cxn modelId="{AE560F95-B816-43C3-8EBD-98ABD8466698}" srcId="{28C2BD45-2B82-4E30-BEDB-8739223C8CC5}" destId="{8779C77E-EDD0-49BD-8351-864F9E90E97C}" srcOrd="2" destOrd="0" parTransId="{CA75D1BE-EAC4-4568-B5C8-88922991CB11}" sibTransId="{C8EC6B2F-32A4-4961-9AEB-6F2F498A1D22}"/>
    <dgm:cxn modelId="{1E6328F6-44FF-4958-9A65-D5A8DAC6EB2A}" type="presOf" srcId="{28C2BD45-2B82-4E30-BEDB-8739223C8CC5}" destId="{5F42F7E4-2A45-4855-BB32-F87E00CC97E9}" srcOrd="0" destOrd="0" presId="urn:microsoft.com/office/officeart/2005/8/layout/chevron2"/>
    <dgm:cxn modelId="{161606FA-94FC-4A81-9196-DCE6DBBC2421}" srcId="{B06181C2-B769-4B0D-A8F8-06414CB43510}" destId="{6491B5F1-462F-4618-AAB8-2663B2A917F7}" srcOrd="0" destOrd="0" parTransId="{A89B2AAD-29A0-4006-917D-FCBC7B594F4A}" sibTransId="{1C4F5B1C-B321-4231-AFC4-99B89F18B430}"/>
    <dgm:cxn modelId="{19663A3D-51DD-4229-8D4B-55B21372E161}" srcId="{B06181C2-B769-4B0D-A8F8-06414CB43510}" destId="{8E314184-D06E-40A6-A685-ADA25E97698C}" srcOrd="1" destOrd="0" parTransId="{8591D17C-B6CC-44C6-8FB2-61D7662AFBE9}" sibTransId="{0E406A82-F7BE-44E7-B47E-8C63A3C67063}"/>
    <dgm:cxn modelId="{670CD00E-3B9E-49BD-B652-57C4D0914673}" type="presOf" srcId="{8779C77E-EDD0-49BD-8351-864F9E90E97C}" destId="{8D118FD7-AAE8-4DEF-A9C6-DEEE6E492D8B}" srcOrd="0" destOrd="2" presId="urn:microsoft.com/office/officeart/2005/8/layout/chevron2"/>
    <dgm:cxn modelId="{521E771A-9EE2-4E57-872E-E38F5681D167}" type="presOf" srcId="{31CDE9FC-0497-4EEB-8076-96901AABD46F}" destId="{85E649AF-224A-410E-938F-0BFAE937D462}" srcOrd="0" destOrd="2" presId="urn:microsoft.com/office/officeart/2005/8/layout/chevron2"/>
    <dgm:cxn modelId="{BC8744B5-FFC5-4067-8061-F01058169FD0}" type="presOf" srcId="{B06181C2-B769-4B0D-A8F8-06414CB43510}" destId="{E1E7BC76-BDBB-4993-8806-8A88DC14A8B6}" srcOrd="0" destOrd="0" presId="urn:microsoft.com/office/officeart/2005/8/layout/chevron2"/>
    <dgm:cxn modelId="{FA9B7385-0B5E-4E3D-A84F-F81E17CBDE47}" srcId="{F7EFD4FF-CC12-41AF-A4DC-0269EAB666AA}" destId="{31CDE9FC-0497-4EEB-8076-96901AABD46F}" srcOrd="2" destOrd="0" parTransId="{4B91B878-1078-4A3A-BA70-CF182BE10313}" sibTransId="{D88F4243-9D20-4FFB-BFE5-F7329BA6960C}"/>
    <dgm:cxn modelId="{1F3B4D97-9DD6-467E-B79C-C162BB96A2B8}" type="presOf" srcId="{6491B5F1-462F-4618-AAB8-2663B2A917F7}" destId="{558686B5-A31D-4CE6-BA18-2D9713B002DB}" srcOrd="0" destOrd="0" presId="urn:microsoft.com/office/officeart/2005/8/layout/chevron2"/>
    <dgm:cxn modelId="{877FAEDB-DE60-4A76-8D90-DE96A90066A6}" type="presOf" srcId="{9EA0B579-2170-4C85-BE29-2C23167DF842}" destId="{8D118FD7-AAE8-4DEF-A9C6-DEEE6E492D8B}" srcOrd="0" destOrd="4" presId="urn:microsoft.com/office/officeart/2005/8/layout/chevron2"/>
    <dgm:cxn modelId="{50C5466F-E9E0-4478-9E49-8BD038E8F02C}" srcId="{F7EFD4FF-CC12-41AF-A4DC-0269EAB666AA}" destId="{DEFEAB1E-204C-41A5-ABC4-FE0E506E9614}" srcOrd="0" destOrd="0" parTransId="{BD66EC59-78C8-4040-B2A5-77E7BCFE226C}" sibTransId="{E2C49CD3-8172-4D90-9F8D-75DCD3ACFE29}"/>
    <dgm:cxn modelId="{E8315C9D-1989-45EC-937B-7202255B4E7B}" srcId="{F7EFD4FF-CC12-41AF-A4DC-0269EAB666AA}" destId="{93CC331E-D4C4-4F50-8763-DDAAC2F3E871}" srcOrd="1" destOrd="0" parTransId="{8332D962-C278-4D89-8B08-4F58CB74477D}" sibTransId="{826632CF-62B3-4CAC-8171-DB3B6FA1202C}"/>
    <dgm:cxn modelId="{4D3A8781-3489-44FE-9F2A-330833473AF8}" type="presOf" srcId="{DEFEAB1E-204C-41A5-ABC4-FE0E506E9614}" destId="{85E649AF-224A-410E-938F-0BFAE937D462}" srcOrd="0" destOrd="0" presId="urn:microsoft.com/office/officeart/2005/8/layout/chevron2"/>
    <dgm:cxn modelId="{971C8515-4F70-46B1-8B4C-E7310B1C322C}" srcId="{28C2BD45-2B82-4E30-BEDB-8739223C8CC5}" destId="{2845C626-D9E6-4302-8CE6-73DE934A7E48}" srcOrd="3" destOrd="0" parTransId="{6BB424DF-44CC-4D06-BD1F-840C6843D63C}" sibTransId="{3D370F35-D226-4CEA-B3DC-88CC40393B8F}"/>
    <dgm:cxn modelId="{5BF6E33E-CF69-4699-8C15-1223BCC8DF68}" type="presOf" srcId="{F7EFD4FF-CC12-41AF-A4DC-0269EAB666AA}" destId="{A480BA11-9AD2-46D2-B8DB-DD9D11343068}" srcOrd="0" destOrd="0" presId="urn:microsoft.com/office/officeart/2005/8/layout/chevron2"/>
    <dgm:cxn modelId="{C6C5BF8C-847B-4026-B99D-BBBF1529B065}" type="presOf" srcId="{8E314184-D06E-40A6-A685-ADA25E97698C}" destId="{558686B5-A31D-4CE6-BA18-2D9713B002DB}" srcOrd="0" destOrd="1" presId="urn:microsoft.com/office/officeart/2005/8/layout/chevron2"/>
    <dgm:cxn modelId="{712F2287-6E14-4112-B810-973CFEB9E5B5}" srcId="{28C2BD45-2B82-4E30-BEDB-8739223C8CC5}" destId="{51587DAF-4961-4A03-BEEE-AABBE75AAB9E}" srcOrd="0" destOrd="0" parTransId="{E6E48768-CB2B-4A34-B79C-ED8AD9BEACAF}" sibTransId="{6FE3CDA8-BC98-4D3F-B6D5-388766F938AF}"/>
    <dgm:cxn modelId="{B35FD15B-26FC-43D3-B11B-7F7C0D5C200E}" srcId="{CC92FB2F-B190-4791-8905-B480E5E23636}" destId="{28C2BD45-2B82-4E30-BEDB-8739223C8CC5}" srcOrd="1" destOrd="0" parTransId="{A1525B77-4707-431C-957D-BE5C1C184A72}" sibTransId="{D7016ABF-5E58-448B-8AB2-34FAE937F303}"/>
    <dgm:cxn modelId="{59FA9C40-87EF-4646-923E-3934D7253FBE}" type="presOf" srcId="{2845C626-D9E6-4302-8CE6-73DE934A7E48}" destId="{8D118FD7-AAE8-4DEF-A9C6-DEEE6E492D8B}" srcOrd="0" destOrd="3" presId="urn:microsoft.com/office/officeart/2005/8/layout/chevron2"/>
    <dgm:cxn modelId="{B4C146F6-A932-47B2-8C55-8381918FEA9F}" srcId="{CC92FB2F-B190-4791-8905-B480E5E23636}" destId="{B06181C2-B769-4B0D-A8F8-06414CB43510}" srcOrd="2" destOrd="0" parTransId="{35AA2CB1-6E3D-44E8-BFCA-6E5E0AA0C33A}" sibTransId="{2F0C7BD5-7F68-49D4-B2DC-84752B46AF45}"/>
    <dgm:cxn modelId="{41A1D3FD-89AC-4A8E-8950-94629D1C90A9}" srcId="{CC92FB2F-B190-4791-8905-B480E5E23636}" destId="{F7EFD4FF-CC12-41AF-A4DC-0269EAB666AA}" srcOrd="0" destOrd="0" parTransId="{CF4B51E5-5102-4FAB-BDB3-7129FB47F73B}" sibTransId="{CE75AA0D-908D-440A-9AFB-D75BC9AA2998}"/>
    <dgm:cxn modelId="{BACCD266-A571-4647-A24D-BF6A94F4A4BC}" type="presOf" srcId="{56E26C59-42EF-4D0A-8088-19AD88DAD6C4}" destId="{8D118FD7-AAE8-4DEF-A9C6-DEEE6E492D8B}" srcOrd="0" destOrd="1" presId="urn:microsoft.com/office/officeart/2005/8/layout/chevron2"/>
    <dgm:cxn modelId="{A855FD7A-27FE-48EC-9BB4-9BCF11EC49AA}" type="presParOf" srcId="{B3E1227D-2C00-4B5D-AE9A-4CFF99E56EC7}" destId="{A6C7C90E-BCDD-4198-AE1A-91BEE5E5659F}" srcOrd="0" destOrd="0" presId="urn:microsoft.com/office/officeart/2005/8/layout/chevron2"/>
    <dgm:cxn modelId="{381B983B-E60A-452F-B3A8-7A7581F0CE99}" type="presParOf" srcId="{A6C7C90E-BCDD-4198-AE1A-91BEE5E5659F}" destId="{A480BA11-9AD2-46D2-B8DB-DD9D11343068}" srcOrd="0" destOrd="0" presId="urn:microsoft.com/office/officeart/2005/8/layout/chevron2"/>
    <dgm:cxn modelId="{9D997C7F-6BE5-4C39-94D4-8046C892F57F}" type="presParOf" srcId="{A6C7C90E-BCDD-4198-AE1A-91BEE5E5659F}" destId="{85E649AF-224A-410E-938F-0BFAE937D462}" srcOrd="1" destOrd="0" presId="urn:microsoft.com/office/officeart/2005/8/layout/chevron2"/>
    <dgm:cxn modelId="{0A312658-54A6-4B0D-9870-3774697C1DFC}" type="presParOf" srcId="{B3E1227D-2C00-4B5D-AE9A-4CFF99E56EC7}" destId="{8BC7A88C-9208-40FD-8E9A-6A3F8A02695F}" srcOrd="1" destOrd="0" presId="urn:microsoft.com/office/officeart/2005/8/layout/chevron2"/>
    <dgm:cxn modelId="{6F6455C4-4F8E-4BDA-BEA7-EFAC0D65FCB0}" type="presParOf" srcId="{B3E1227D-2C00-4B5D-AE9A-4CFF99E56EC7}" destId="{35293776-88AF-4B51-B929-96531E04BB0B}" srcOrd="2" destOrd="0" presId="urn:microsoft.com/office/officeart/2005/8/layout/chevron2"/>
    <dgm:cxn modelId="{D671033D-3421-4C53-A061-2E943B4F8022}" type="presParOf" srcId="{35293776-88AF-4B51-B929-96531E04BB0B}" destId="{5F42F7E4-2A45-4855-BB32-F87E00CC97E9}" srcOrd="0" destOrd="0" presId="urn:microsoft.com/office/officeart/2005/8/layout/chevron2"/>
    <dgm:cxn modelId="{ADC955B4-1EFC-49D7-B5CF-E1EAD12976AF}" type="presParOf" srcId="{35293776-88AF-4B51-B929-96531E04BB0B}" destId="{8D118FD7-AAE8-4DEF-A9C6-DEEE6E492D8B}" srcOrd="1" destOrd="0" presId="urn:microsoft.com/office/officeart/2005/8/layout/chevron2"/>
    <dgm:cxn modelId="{4B5BBF4E-4804-4AAB-A43F-032140716C4C}" type="presParOf" srcId="{B3E1227D-2C00-4B5D-AE9A-4CFF99E56EC7}" destId="{74482E39-5C33-4BEC-ADFE-053D06E9F48A}" srcOrd="3" destOrd="0" presId="urn:microsoft.com/office/officeart/2005/8/layout/chevron2"/>
    <dgm:cxn modelId="{C2E177DD-AF5E-42E0-84AB-867478475AD2}" type="presParOf" srcId="{B3E1227D-2C00-4B5D-AE9A-4CFF99E56EC7}" destId="{D023C8CE-C904-4059-91DF-17237C9FACF5}" srcOrd="4" destOrd="0" presId="urn:microsoft.com/office/officeart/2005/8/layout/chevron2"/>
    <dgm:cxn modelId="{CFC7EA6D-9E89-46A0-B3D8-34E3867B72AC}" type="presParOf" srcId="{D023C8CE-C904-4059-91DF-17237C9FACF5}" destId="{E1E7BC76-BDBB-4993-8806-8A88DC14A8B6}" srcOrd="0" destOrd="0" presId="urn:microsoft.com/office/officeart/2005/8/layout/chevron2"/>
    <dgm:cxn modelId="{5316C1B0-8372-426A-ADBF-76B10FF8B60A}" type="presParOf" srcId="{D023C8CE-C904-4059-91DF-17237C9FACF5}" destId="{558686B5-A31D-4CE6-BA18-2D9713B002D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DEE42-6383-4823-85EE-2F1E7649F3B8}" type="doc">
      <dgm:prSet loTypeId="urn:microsoft.com/office/officeart/2005/8/layout/chevron2" loCatId="list" qsTypeId="urn:microsoft.com/office/officeart/2005/8/quickstyle/simple2" qsCatId="simple" csTypeId="urn:microsoft.com/office/officeart/2005/8/colors/accent3_3" csCatId="accent3" phldr="1"/>
      <dgm:spPr/>
      <dgm:t>
        <a:bodyPr/>
        <a:lstStyle/>
        <a:p>
          <a:endParaRPr lang="en-US"/>
        </a:p>
      </dgm:t>
    </dgm:pt>
    <dgm:pt modelId="{0C6F83BC-8C68-43A0-B4D5-5F7070D79AB1}">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Using TBI</a:t>
          </a:r>
          <a:endParaRPr lang="en-US" dirty="0"/>
        </a:p>
      </dgm:t>
    </dgm:pt>
    <dgm:pt modelId="{F3E2CA1E-85B2-49E9-B731-37C821D909AF}" type="parTrans" cxnId="{065BD042-0AD5-429F-88F0-3F2B36F38860}">
      <dgm:prSet/>
      <dgm:spPr/>
      <dgm:t>
        <a:bodyPr/>
        <a:lstStyle/>
        <a:p>
          <a:endParaRPr lang="en-US"/>
        </a:p>
      </dgm:t>
    </dgm:pt>
    <dgm:pt modelId="{621AC4AF-01E3-43C7-937C-1AD9E8B2C239}" type="sibTrans" cxnId="{065BD042-0AD5-429F-88F0-3F2B36F38860}">
      <dgm:prSet/>
      <dgm:spPr/>
      <dgm:t>
        <a:bodyPr/>
        <a:lstStyle/>
        <a:p>
          <a:endParaRPr lang="en-US"/>
        </a:p>
      </dgm:t>
    </dgm:pt>
    <dgm:pt modelId="{4552E5C9-C112-45AF-97F5-297975B4F82E}">
      <dgm:prSet phldrT="[Text]"/>
      <dgm:spPr/>
      <dgm:t>
        <a:bodyPr/>
        <a:lstStyle/>
        <a:p>
          <a:r>
            <a:rPr lang="en-US" dirty="0" smtClean="0"/>
            <a:t>Situations</a:t>
          </a:r>
          <a:endParaRPr lang="en-US" dirty="0"/>
        </a:p>
      </dgm:t>
    </dgm:pt>
    <dgm:pt modelId="{7311D643-2481-478A-B7CA-FC9648E3F990}" type="parTrans" cxnId="{1F7A80EB-FD32-4B36-B081-6A7839C2CA6F}">
      <dgm:prSet/>
      <dgm:spPr/>
      <dgm:t>
        <a:bodyPr/>
        <a:lstStyle/>
        <a:p>
          <a:endParaRPr lang="en-US"/>
        </a:p>
      </dgm:t>
    </dgm:pt>
    <dgm:pt modelId="{815E98AB-C1E0-410F-A468-879DE4147535}" type="sibTrans" cxnId="{1F7A80EB-FD32-4B36-B081-6A7839C2CA6F}">
      <dgm:prSet/>
      <dgm:spPr/>
      <dgm:t>
        <a:bodyPr/>
        <a:lstStyle/>
        <a:p>
          <a:endParaRPr lang="en-US"/>
        </a:p>
      </dgm:t>
    </dgm:pt>
    <dgm:pt modelId="{C6362360-9E24-4368-86E6-C02FF263E3F9}">
      <dgm:prSet phldrT="[Text]"/>
      <dgm:spPr/>
      <dgm:t>
        <a:bodyPr/>
        <a:lstStyle/>
        <a:p>
          <a:r>
            <a:rPr lang="en-US" dirty="0" smtClean="0"/>
            <a:t>Contexts</a:t>
          </a:r>
          <a:endParaRPr lang="en-US" dirty="0"/>
        </a:p>
      </dgm:t>
    </dgm:pt>
    <dgm:pt modelId="{DBB99A12-CCF4-4CE6-9856-E1FEC7D2E804}" type="parTrans" cxnId="{92A4EF70-1D2E-41CE-BB94-3FE0D1945FB5}">
      <dgm:prSet/>
      <dgm:spPr/>
      <dgm:t>
        <a:bodyPr/>
        <a:lstStyle/>
        <a:p>
          <a:endParaRPr lang="en-US"/>
        </a:p>
      </dgm:t>
    </dgm:pt>
    <dgm:pt modelId="{278CA9D6-3A02-42DF-802B-1F478A835CC4}" type="sibTrans" cxnId="{92A4EF70-1D2E-41CE-BB94-3FE0D1945FB5}">
      <dgm:prSet/>
      <dgm:spPr/>
      <dgm:t>
        <a:bodyPr/>
        <a:lstStyle/>
        <a:p>
          <a:endParaRPr lang="en-US"/>
        </a:p>
      </dgm:t>
    </dgm:pt>
    <dgm:pt modelId="{F68465BE-8BAE-4580-AD51-14D634459F32}">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Application of TBI</a:t>
          </a:r>
          <a:endParaRPr lang="en-US" dirty="0"/>
        </a:p>
      </dgm:t>
    </dgm:pt>
    <dgm:pt modelId="{3D79BA6C-F18F-4E30-9E1B-65207EBDD2F6}" type="parTrans" cxnId="{70043D0F-8FFD-4E0C-A21D-7A9B5F66E68D}">
      <dgm:prSet/>
      <dgm:spPr/>
      <dgm:t>
        <a:bodyPr/>
        <a:lstStyle/>
        <a:p>
          <a:endParaRPr lang="en-US"/>
        </a:p>
      </dgm:t>
    </dgm:pt>
    <dgm:pt modelId="{E509CA83-FD36-42D9-8D2E-0B9420D86190}" type="sibTrans" cxnId="{70043D0F-8FFD-4E0C-A21D-7A9B5F66E68D}">
      <dgm:prSet/>
      <dgm:spPr/>
      <dgm:t>
        <a:bodyPr/>
        <a:lstStyle/>
        <a:p>
          <a:endParaRPr lang="en-US"/>
        </a:p>
      </dgm:t>
    </dgm:pt>
    <dgm:pt modelId="{B24D79FB-9ADD-4D0A-9D96-F7F5BEC10E3E}">
      <dgm:prSet phldrT="[Text]"/>
      <dgm:spPr/>
      <dgm:t>
        <a:bodyPr/>
        <a:lstStyle/>
        <a:p>
          <a:r>
            <a:rPr lang="en-US" dirty="0" smtClean="0"/>
            <a:t>Principles</a:t>
          </a:r>
          <a:endParaRPr lang="en-US" dirty="0"/>
        </a:p>
      </dgm:t>
    </dgm:pt>
    <dgm:pt modelId="{2E825DE2-B100-4C1A-B789-B081B35D98B6}" type="parTrans" cxnId="{3EEE7D04-2745-4F68-8213-A4599BC303BB}">
      <dgm:prSet/>
      <dgm:spPr/>
      <dgm:t>
        <a:bodyPr/>
        <a:lstStyle/>
        <a:p>
          <a:endParaRPr lang="en-US"/>
        </a:p>
      </dgm:t>
    </dgm:pt>
    <dgm:pt modelId="{00ED258E-9FCE-4679-AD36-FEA6F209715E}" type="sibTrans" cxnId="{3EEE7D04-2745-4F68-8213-A4599BC303BB}">
      <dgm:prSet/>
      <dgm:spPr/>
      <dgm:t>
        <a:bodyPr/>
        <a:lstStyle/>
        <a:p>
          <a:endParaRPr lang="en-US"/>
        </a:p>
      </dgm:t>
    </dgm:pt>
    <dgm:pt modelId="{32C26700-D7F2-4AA4-B821-0F936B605914}">
      <dgm:prSet phldrT="[Text]"/>
      <dgm:spPr/>
      <dgm:t>
        <a:bodyPr/>
        <a:lstStyle/>
        <a:p>
          <a:r>
            <a:rPr lang="en-US" dirty="0" smtClean="0"/>
            <a:t>Implications  of Application</a:t>
          </a:r>
          <a:endParaRPr lang="en-US" dirty="0"/>
        </a:p>
      </dgm:t>
    </dgm:pt>
    <dgm:pt modelId="{78B0C499-8218-4CD0-8752-FBAAEAC8C988}" type="parTrans" cxnId="{E7A4E4D5-78B0-467B-B926-679C23EF6D59}">
      <dgm:prSet/>
      <dgm:spPr/>
      <dgm:t>
        <a:bodyPr/>
        <a:lstStyle/>
        <a:p>
          <a:endParaRPr lang="en-US"/>
        </a:p>
      </dgm:t>
    </dgm:pt>
    <dgm:pt modelId="{2D3DC103-979F-418F-8488-546B559DC49C}" type="sibTrans" cxnId="{E7A4E4D5-78B0-467B-B926-679C23EF6D59}">
      <dgm:prSet/>
      <dgm:spPr/>
      <dgm:t>
        <a:bodyPr/>
        <a:lstStyle/>
        <a:p>
          <a:endParaRPr lang="en-US"/>
        </a:p>
      </dgm:t>
    </dgm:pt>
    <dgm:pt modelId="{BB288CBA-3B6D-47D7-A6D5-54A0C24CD35C}">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Conclusion </a:t>
          </a:r>
          <a:endParaRPr lang="en-US" dirty="0"/>
        </a:p>
      </dgm:t>
    </dgm:pt>
    <dgm:pt modelId="{2DC18E63-013D-4128-BDFD-DE334AE18BA0}" type="parTrans" cxnId="{A514D168-FD86-40F3-8650-6A3A4E571B1F}">
      <dgm:prSet/>
      <dgm:spPr/>
      <dgm:t>
        <a:bodyPr/>
        <a:lstStyle/>
        <a:p>
          <a:endParaRPr lang="en-US"/>
        </a:p>
      </dgm:t>
    </dgm:pt>
    <dgm:pt modelId="{2A5C9312-9803-40DE-B67D-83DD09748F2E}" type="sibTrans" cxnId="{A514D168-FD86-40F3-8650-6A3A4E571B1F}">
      <dgm:prSet/>
      <dgm:spPr/>
      <dgm:t>
        <a:bodyPr/>
        <a:lstStyle/>
        <a:p>
          <a:endParaRPr lang="en-US"/>
        </a:p>
      </dgm:t>
    </dgm:pt>
    <dgm:pt modelId="{D1EF6FB3-B838-4B06-B77A-1C374FFD4983}">
      <dgm:prSet phldrT="[Text]"/>
      <dgm:spPr/>
      <dgm:t>
        <a:bodyPr/>
        <a:lstStyle/>
        <a:p>
          <a:r>
            <a:rPr lang="en-US" dirty="0" smtClean="0"/>
            <a:t>Review: Objectives and Summary of Content</a:t>
          </a:r>
          <a:endParaRPr lang="en-US" dirty="0"/>
        </a:p>
      </dgm:t>
    </dgm:pt>
    <dgm:pt modelId="{1042658F-9B9A-474A-9CA3-EECB624E6829}" type="parTrans" cxnId="{9880AF50-6745-495B-A4FB-84895821EF16}">
      <dgm:prSet/>
      <dgm:spPr/>
      <dgm:t>
        <a:bodyPr/>
        <a:lstStyle/>
        <a:p>
          <a:endParaRPr lang="en-US"/>
        </a:p>
      </dgm:t>
    </dgm:pt>
    <dgm:pt modelId="{7E390DF9-92E3-426F-A4A0-BA3FA54966EB}" type="sibTrans" cxnId="{9880AF50-6745-495B-A4FB-84895821EF16}">
      <dgm:prSet/>
      <dgm:spPr/>
      <dgm:t>
        <a:bodyPr/>
        <a:lstStyle/>
        <a:p>
          <a:endParaRPr lang="en-US"/>
        </a:p>
      </dgm:t>
    </dgm:pt>
    <dgm:pt modelId="{794905B7-EFB7-4027-851C-EFE3D584E8AE}">
      <dgm:prSet phldrT="[Text]"/>
      <dgm:spPr/>
      <dgm:t>
        <a:bodyPr/>
        <a:lstStyle/>
        <a:p>
          <a:r>
            <a:rPr lang="en-US" dirty="0" smtClean="0"/>
            <a:t>Assessment</a:t>
          </a:r>
          <a:endParaRPr lang="en-US" dirty="0"/>
        </a:p>
      </dgm:t>
    </dgm:pt>
    <dgm:pt modelId="{8910C27D-29F7-4EF6-A216-5FC2B2C7AB8C}" type="parTrans" cxnId="{D1D307FF-3D5A-4961-A45B-FA62D23A3B98}">
      <dgm:prSet/>
      <dgm:spPr/>
      <dgm:t>
        <a:bodyPr/>
        <a:lstStyle/>
        <a:p>
          <a:endParaRPr lang="en-US"/>
        </a:p>
      </dgm:t>
    </dgm:pt>
    <dgm:pt modelId="{A2F530BD-B56E-4167-979E-5B9EE950AA0D}" type="sibTrans" cxnId="{D1D307FF-3D5A-4961-A45B-FA62D23A3B98}">
      <dgm:prSet/>
      <dgm:spPr/>
      <dgm:t>
        <a:bodyPr/>
        <a:lstStyle/>
        <a:p>
          <a:endParaRPr lang="en-US"/>
        </a:p>
      </dgm:t>
    </dgm:pt>
    <dgm:pt modelId="{A07BD1A3-91F6-46DC-9C71-1BFE3BE586F2}">
      <dgm:prSet phldrT="[Text]"/>
      <dgm:spPr/>
      <dgm:t>
        <a:bodyPr/>
        <a:lstStyle/>
        <a:p>
          <a:r>
            <a:rPr lang="en-US" dirty="0" smtClean="0"/>
            <a:t>Summary and Practice</a:t>
          </a:r>
          <a:endParaRPr lang="en-US" dirty="0"/>
        </a:p>
      </dgm:t>
    </dgm:pt>
    <dgm:pt modelId="{58F05DEA-11CC-489A-B67B-D09B7B2F7250}" type="parTrans" cxnId="{2E0C99E3-30AE-46B9-BB4A-F6CC0CCCAF1D}">
      <dgm:prSet/>
      <dgm:spPr/>
      <dgm:t>
        <a:bodyPr/>
        <a:lstStyle/>
        <a:p>
          <a:endParaRPr lang="en-US"/>
        </a:p>
      </dgm:t>
    </dgm:pt>
    <dgm:pt modelId="{6C47DA57-35F4-4A5F-820F-09BA44615FA2}" type="sibTrans" cxnId="{2E0C99E3-30AE-46B9-BB4A-F6CC0CCCAF1D}">
      <dgm:prSet/>
      <dgm:spPr/>
      <dgm:t>
        <a:bodyPr/>
        <a:lstStyle/>
        <a:p>
          <a:endParaRPr lang="en-US"/>
        </a:p>
      </dgm:t>
    </dgm:pt>
    <dgm:pt modelId="{1E5A4B25-E56A-4AB7-B408-F6DD6890F739}">
      <dgm:prSet phldrT="[Text]"/>
      <dgm:spPr/>
      <dgm:t>
        <a:bodyPr/>
        <a:lstStyle/>
        <a:p>
          <a:r>
            <a:rPr lang="en-US" dirty="0" smtClean="0"/>
            <a:t>Summary and Practice</a:t>
          </a:r>
          <a:endParaRPr lang="en-US" dirty="0"/>
        </a:p>
      </dgm:t>
    </dgm:pt>
    <dgm:pt modelId="{A161F382-FB2C-4FFA-82FC-C2BB484C2EF3}" type="parTrans" cxnId="{2E8416FD-9B82-47E1-A241-DBF7E4E919C1}">
      <dgm:prSet/>
      <dgm:spPr/>
      <dgm:t>
        <a:bodyPr/>
        <a:lstStyle/>
        <a:p>
          <a:endParaRPr lang="en-US"/>
        </a:p>
      </dgm:t>
    </dgm:pt>
    <dgm:pt modelId="{0594033A-026E-444A-9DFA-EF1E6EFA5ACA}" type="sibTrans" cxnId="{2E8416FD-9B82-47E1-A241-DBF7E4E919C1}">
      <dgm:prSet/>
      <dgm:spPr/>
      <dgm:t>
        <a:bodyPr/>
        <a:lstStyle/>
        <a:p>
          <a:endParaRPr lang="en-US"/>
        </a:p>
      </dgm:t>
    </dgm:pt>
    <dgm:pt modelId="{8EF36952-A529-4CDB-AF92-86A4515E6A15}" type="pres">
      <dgm:prSet presAssocID="{3D9DEE42-6383-4823-85EE-2F1E7649F3B8}" presName="linearFlow" presStyleCnt="0">
        <dgm:presLayoutVars>
          <dgm:dir/>
          <dgm:animLvl val="lvl"/>
          <dgm:resizeHandles val="exact"/>
        </dgm:presLayoutVars>
      </dgm:prSet>
      <dgm:spPr/>
      <dgm:t>
        <a:bodyPr/>
        <a:lstStyle/>
        <a:p>
          <a:endParaRPr lang="en-US"/>
        </a:p>
      </dgm:t>
    </dgm:pt>
    <dgm:pt modelId="{DDFBA0DE-822A-436D-98C7-DD165A596AE8}" type="pres">
      <dgm:prSet presAssocID="{0C6F83BC-8C68-43A0-B4D5-5F7070D79AB1}" presName="composite" presStyleCnt="0"/>
      <dgm:spPr/>
    </dgm:pt>
    <dgm:pt modelId="{39F2D182-3DC1-4D2D-A0BD-903BA3031E63}" type="pres">
      <dgm:prSet presAssocID="{0C6F83BC-8C68-43A0-B4D5-5F7070D79AB1}" presName="parentText" presStyleLbl="alignNode1" presStyleIdx="0" presStyleCnt="3" custLinFactNeighborX="-1703" custLinFactNeighborY="-4784">
        <dgm:presLayoutVars>
          <dgm:chMax val="1"/>
          <dgm:bulletEnabled val="1"/>
        </dgm:presLayoutVars>
      </dgm:prSet>
      <dgm:spPr/>
      <dgm:t>
        <a:bodyPr/>
        <a:lstStyle/>
        <a:p>
          <a:endParaRPr lang="en-US"/>
        </a:p>
      </dgm:t>
    </dgm:pt>
    <dgm:pt modelId="{C59BB89F-A15E-4465-99AB-0B9F5A7BC11A}" type="pres">
      <dgm:prSet presAssocID="{0C6F83BC-8C68-43A0-B4D5-5F7070D79AB1}" presName="descendantText" presStyleLbl="alignAcc1" presStyleIdx="0" presStyleCnt="3">
        <dgm:presLayoutVars>
          <dgm:bulletEnabled val="1"/>
        </dgm:presLayoutVars>
      </dgm:prSet>
      <dgm:spPr/>
      <dgm:t>
        <a:bodyPr/>
        <a:lstStyle/>
        <a:p>
          <a:endParaRPr lang="en-US"/>
        </a:p>
      </dgm:t>
    </dgm:pt>
    <dgm:pt modelId="{F541DEAC-489F-49F8-83B8-E1B307AEC7CD}" type="pres">
      <dgm:prSet presAssocID="{621AC4AF-01E3-43C7-937C-1AD9E8B2C239}" presName="sp" presStyleCnt="0"/>
      <dgm:spPr/>
    </dgm:pt>
    <dgm:pt modelId="{61C66616-3582-4685-9BE8-1108316DF00F}" type="pres">
      <dgm:prSet presAssocID="{F68465BE-8BAE-4580-AD51-14D634459F32}" presName="composite" presStyleCnt="0"/>
      <dgm:spPr/>
    </dgm:pt>
    <dgm:pt modelId="{2B760338-6027-4606-8415-5C6292D997C2}" type="pres">
      <dgm:prSet presAssocID="{F68465BE-8BAE-4580-AD51-14D634459F32}" presName="parentText" presStyleLbl="alignNode1" presStyleIdx="1" presStyleCnt="3">
        <dgm:presLayoutVars>
          <dgm:chMax val="1"/>
          <dgm:bulletEnabled val="1"/>
        </dgm:presLayoutVars>
      </dgm:prSet>
      <dgm:spPr/>
      <dgm:t>
        <a:bodyPr/>
        <a:lstStyle/>
        <a:p>
          <a:endParaRPr lang="en-US"/>
        </a:p>
      </dgm:t>
    </dgm:pt>
    <dgm:pt modelId="{F1F14913-F9FA-4B4D-9933-948D9FB2368A}" type="pres">
      <dgm:prSet presAssocID="{F68465BE-8BAE-4580-AD51-14D634459F32}" presName="descendantText" presStyleLbl="alignAcc1" presStyleIdx="1" presStyleCnt="3">
        <dgm:presLayoutVars>
          <dgm:bulletEnabled val="1"/>
        </dgm:presLayoutVars>
      </dgm:prSet>
      <dgm:spPr/>
      <dgm:t>
        <a:bodyPr/>
        <a:lstStyle/>
        <a:p>
          <a:endParaRPr lang="en-US"/>
        </a:p>
      </dgm:t>
    </dgm:pt>
    <dgm:pt modelId="{334003E6-6253-40A2-A939-C1E250A3D8B6}" type="pres">
      <dgm:prSet presAssocID="{E509CA83-FD36-42D9-8D2E-0B9420D86190}" presName="sp" presStyleCnt="0"/>
      <dgm:spPr/>
    </dgm:pt>
    <dgm:pt modelId="{F451EB2A-BC85-4013-8BF3-E46E61E00F23}" type="pres">
      <dgm:prSet presAssocID="{BB288CBA-3B6D-47D7-A6D5-54A0C24CD35C}" presName="composite" presStyleCnt="0"/>
      <dgm:spPr/>
    </dgm:pt>
    <dgm:pt modelId="{17E4B991-9F74-4D14-B695-AD6F8E0D8420}" type="pres">
      <dgm:prSet presAssocID="{BB288CBA-3B6D-47D7-A6D5-54A0C24CD35C}" presName="parentText" presStyleLbl="alignNode1" presStyleIdx="2" presStyleCnt="3">
        <dgm:presLayoutVars>
          <dgm:chMax val="1"/>
          <dgm:bulletEnabled val="1"/>
        </dgm:presLayoutVars>
      </dgm:prSet>
      <dgm:spPr/>
      <dgm:t>
        <a:bodyPr/>
        <a:lstStyle/>
        <a:p>
          <a:endParaRPr lang="en-US"/>
        </a:p>
      </dgm:t>
    </dgm:pt>
    <dgm:pt modelId="{A61E0564-0A86-4A08-94B4-A24AB39E1BD6}" type="pres">
      <dgm:prSet presAssocID="{BB288CBA-3B6D-47D7-A6D5-54A0C24CD35C}" presName="descendantText" presStyleLbl="alignAcc1" presStyleIdx="2" presStyleCnt="3">
        <dgm:presLayoutVars>
          <dgm:bulletEnabled val="1"/>
        </dgm:presLayoutVars>
      </dgm:prSet>
      <dgm:spPr/>
      <dgm:t>
        <a:bodyPr/>
        <a:lstStyle/>
        <a:p>
          <a:endParaRPr lang="en-US"/>
        </a:p>
      </dgm:t>
    </dgm:pt>
  </dgm:ptLst>
  <dgm:cxnLst>
    <dgm:cxn modelId="{B17653FB-692F-4EA6-9F3E-C653C37C3C2A}" type="presOf" srcId="{32C26700-D7F2-4AA4-B821-0F936B605914}" destId="{F1F14913-F9FA-4B4D-9933-948D9FB2368A}" srcOrd="0" destOrd="1" presId="urn:microsoft.com/office/officeart/2005/8/layout/chevron2"/>
    <dgm:cxn modelId="{70043D0F-8FFD-4E0C-A21D-7A9B5F66E68D}" srcId="{3D9DEE42-6383-4823-85EE-2F1E7649F3B8}" destId="{F68465BE-8BAE-4580-AD51-14D634459F32}" srcOrd="1" destOrd="0" parTransId="{3D79BA6C-F18F-4E30-9E1B-65207EBDD2F6}" sibTransId="{E509CA83-FD36-42D9-8D2E-0B9420D86190}"/>
    <dgm:cxn modelId="{1F7A80EB-FD32-4B36-B081-6A7839C2CA6F}" srcId="{0C6F83BC-8C68-43A0-B4D5-5F7070D79AB1}" destId="{4552E5C9-C112-45AF-97F5-297975B4F82E}" srcOrd="0" destOrd="0" parTransId="{7311D643-2481-478A-B7CA-FC9648E3F990}" sibTransId="{815E98AB-C1E0-410F-A468-879DE4147535}"/>
    <dgm:cxn modelId="{C292220A-FC47-48EA-99FA-C1530E769B4A}" type="presOf" srcId="{C6362360-9E24-4368-86E6-C02FF263E3F9}" destId="{C59BB89F-A15E-4465-99AB-0B9F5A7BC11A}" srcOrd="0" destOrd="1" presId="urn:microsoft.com/office/officeart/2005/8/layout/chevron2"/>
    <dgm:cxn modelId="{065BD042-0AD5-429F-88F0-3F2B36F38860}" srcId="{3D9DEE42-6383-4823-85EE-2F1E7649F3B8}" destId="{0C6F83BC-8C68-43A0-B4D5-5F7070D79AB1}" srcOrd="0" destOrd="0" parTransId="{F3E2CA1E-85B2-49E9-B731-37C821D909AF}" sibTransId="{621AC4AF-01E3-43C7-937C-1AD9E8B2C239}"/>
    <dgm:cxn modelId="{94B63C9B-12C3-48A5-8525-B2D5E7ED5200}" type="presOf" srcId="{0C6F83BC-8C68-43A0-B4D5-5F7070D79AB1}" destId="{39F2D182-3DC1-4D2D-A0BD-903BA3031E63}" srcOrd="0" destOrd="0" presId="urn:microsoft.com/office/officeart/2005/8/layout/chevron2"/>
    <dgm:cxn modelId="{04319B1C-2FEE-4976-B5B2-89D595387320}" type="presOf" srcId="{B24D79FB-9ADD-4D0A-9D96-F7F5BEC10E3E}" destId="{F1F14913-F9FA-4B4D-9933-948D9FB2368A}" srcOrd="0" destOrd="0" presId="urn:microsoft.com/office/officeart/2005/8/layout/chevron2"/>
    <dgm:cxn modelId="{1C4E3FB4-F626-43DA-9211-AEF9B85AAFBC}" type="presOf" srcId="{F68465BE-8BAE-4580-AD51-14D634459F32}" destId="{2B760338-6027-4606-8415-5C6292D997C2}" srcOrd="0" destOrd="0" presId="urn:microsoft.com/office/officeart/2005/8/layout/chevron2"/>
    <dgm:cxn modelId="{BD8F8FFB-CFF7-4845-93B1-822780B7EFDC}" type="presOf" srcId="{A07BD1A3-91F6-46DC-9C71-1BFE3BE586F2}" destId="{C59BB89F-A15E-4465-99AB-0B9F5A7BC11A}" srcOrd="0" destOrd="2" presId="urn:microsoft.com/office/officeart/2005/8/layout/chevron2"/>
    <dgm:cxn modelId="{D1D307FF-3D5A-4961-A45B-FA62D23A3B98}" srcId="{BB288CBA-3B6D-47D7-A6D5-54A0C24CD35C}" destId="{794905B7-EFB7-4027-851C-EFE3D584E8AE}" srcOrd="1" destOrd="0" parTransId="{8910C27D-29F7-4EF6-A216-5FC2B2C7AB8C}" sibTransId="{A2F530BD-B56E-4167-979E-5B9EE950AA0D}"/>
    <dgm:cxn modelId="{9880AF50-6745-495B-A4FB-84895821EF16}" srcId="{BB288CBA-3B6D-47D7-A6D5-54A0C24CD35C}" destId="{D1EF6FB3-B838-4B06-B77A-1C374FFD4983}" srcOrd="0" destOrd="0" parTransId="{1042658F-9B9A-474A-9CA3-EECB624E6829}" sibTransId="{7E390DF9-92E3-426F-A4A0-BA3FA54966EB}"/>
    <dgm:cxn modelId="{93CDF1FE-01FE-4A61-BAFC-A5A7B8082BCC}" type="presOf" srcId="{BB288CBA-3B6D-47D7-A6D5-54A0C24CD35C}" destId="{17E4B991-9F74-4D14-B695-AD6F8E0D8420}" srcOrd="0" destOrd="0" presId="urn:microsoft.com/office/officeart/2005/8/layout/chevron2"/>
    <dgm:cxn modelId="{13C09200-FD1B-4FE7-80CC-2E33F180E227}" type="presOf" srcId="{1E5A4B25-E56A-4AB7-B408-F6DD6890F739}" destId="{F1F14913-F9FA-4B4D-9933-948D9FB2368A}" srcOrd="0" destOrd="2" presId="urn:microsoft.com/office/officeart/2005/8/layout/chevron2"/>
    <dgm:cxn modelId="{F0879DD5-9108-4B5D-96BB-37A0B95F3B66}" type="presOf" srcId="{794905B7-EFB7-4027-851C-EFE3D584E8AE}" destId="{A61E0564-0A86-4A08-94B4-A24AB39E1BD6}" srcOrd="0" destOrd="1" presId="urn:microsoft.com/office/officeart/2005/8/layout/chevron2"/>
    <dgm:cxn modelId="{2E8416FD-9B82-47E1-A241-DBF7E4E919C1}" srcId="{F68465BE-8BAE-4580-AD51-14D634459F32}" destId="{1E5A4B25-E56A-4AB7-B408-F6DD6890F739}" srcOrd="2" destOrd="0" parTransId="{A161F382-FB2C-4FFA-82FC-C2BB484C2EF3}" sibTransId="{0594033A-026E-444A-9DFA-EF1E6EFA5ACA}"/>
    <dgm:cxn modelId="{92A4EF70-1D2E-41CE-BB94-3FE0D1945FB5}" srcId="{0C6F83BC-8C68-43A0-B4D5-5F7070D79AB1}" destId="{C6362360-9E24-4368-86E6-C02FF263E3F9}" srcOrd="1" destOrd="0" parTransId="{DBB99A12-CCF4-4CE6-9856-E1FEC7D2E804}" sibTransId="{278CA9D6-3A02-42DF-802B-1F478A835CC4}"/>
    <dgm:cxn modelId="{E7A4E4D5-78B0-467B-B926-679C23EF6D59}" srcId="{F68465BE-8BAE-4580-AD51-14D634459F32}" destId="{32C26700-D7F2-4AA4-B821-0F936B605914}" srcOrd="1" destOrd="0" parTransId="{78B0C499-8218-4CD0-8752-FBAAEAC8C988}" sibTransId="{2D3DC103-979F-418F-8488-546B559DC49C}"/>
    <dgm:cxn modelId="{BB2D160C-46AC-4568-B793-5CA98DE71714}" type="presOf" srcId="{D1EF6FB3-B838-4B06-B77A-1C374FFD4983}" destId="{A61E0564-0A86-4A08-94B4-A24AB39E1BD6}" srcOrd="0" destOrd="0" presId="urn:microsoft.com/office/officeart/2005/8/layout/chevron2"/>
    <dgm:cxn modelId="{2E0C99E3-30AE-46B9-BB4A-F6CC0CCCAF1D}" srcId="{0C6F83BC-8C68-43A0-B4D5-5F7070D79AB1}" destId="{A07BD1A3-91F6-46DC-9C71-1BFE3BE586F2}" srcOrd="2" destOrd="0" parTransId="{58F05DEA-11CC-489A-B67B-D09B7B2F7250}" sibTransId="{6C47DA57-35F4-4A5F-820F-09BA44615FA2}"/>
    <dgm:cxn modelId="{D8DF1DC5-19C2-4621-8846-C560D457225F}" type="presOf" srcId="{3D9DEE42-6383-4823-85EE-2F1E7649F3B8}" destId="{8EF36952-A529-4CDB-AF92-86A4515E6A15}" srcOrd="0" destOrd="0" presId="urn:microsoft.com/office/officeart/2005/8/layout/chevron2"/>
    <dgm:cxn modelId="{A514D168-FD86-40F3-8650-6A3A4E571B1F}" srcId="{3D9DEE42-6383-4823-85EE-2F1E7649F3B8}" destId="{BB288CBA-3B6D-47D7-A6D5-54A0C24CD35C}" srcOrd="2" destOrd="0" parTransId="{2DC18E63-013D-4128-BDFD-DE334AE18BA0}" sibTransId="{2A5C9312-9803-40DE-B67D-83DD09748F2E}"/>
    <dgm:cxn modelId="{3EEE7D04-2745-4F68-8213-A4599BC303BB}" srcId="{F68465BE-8BAE-4580-AD51-14D634459F32}" destId="{B24D79FB-9ADD-4D0A-9D96-F7F5BEC10E3E}" srcOrd="0" destOrd="0" parTransId="{2E825DE2-B100-4C1A-B789-B081B35D98B6}" sibTransId="{00ED258E-9FCE-4679-AD36-FEA6F209715E}"/>
    <dgm:cxn modelId="{9E8AEABE-58DF-42BB-8AC6-B43031A30C68}" type="presOf" srcId="{4552E5C9-C112-45AF-97F5-297975B4F82E}" destId="{C59BB89F-A15E-4465-99AB-0B9F5A7BC11A}" srcOrd="0" destOrd="0" presId="urn:microsoft.com/office/officeart/2005/8/layout/chevron2"/>
    <dgm:cxn modelId="{CB567814-2CF6-4985-A54B-971ACD27CF24}" type="presParOf" srcId="{8EF36952-A529-4CDB-AF92-86A4515E6A15}" destId="{DDFBA0DE-822A-436D-98C7-DD165A596AE8}" srcOrd="0" destOrd="0" presId="urn:microsoft.com/office/officeart/2005/8/layout/chevron2"/>
    <dgm:cxn modelId="{2D34C5FE-4DE5-4C63-97D1-1199A3A08580}" type="presParOf" srcId="{DDFBA0DE-822A-436D-98C7-DD165A596AE8}" destId="{39F2D182-3DC1-4D2D-A0BD-903BA3031E63}" srcOrd="0" destOrd="0" presId="urn:microsoft.com/office/officeart/2005/8/layout/chevron2"/>
    <dgm:cxn modelId="{907B6A34-D906-4AC5-BC92-4F09DC51F407}" type="presParOf" srcId="{DDFBA0DE-822A-436D-98C7-DD165A596AE8}" destId="{C59BB89F-A15E-4465-99AB-0B9F5A7BC11A}" srcOrd="1" destOrd="0" presId="urn:microsoft.com/office/officeart/2005/8/layout/chevron2"/>
    <dgm:cxn modelId="{71990B34-1BCC-4C9C-9AA5-909315A03EF1}" type="presParOf" srcId="{8EF36952-A529-4CDB-AF92-86A4515E6A15}" destId="{F541DEAC-489F-49F8-83B8-E1B307AEC7CD}" srcOrd="1" destOrd="0" presId="urn:microsoft.com/office/officeart/2005/8/layout/chevron2"/>
    <dgm:cxn modelId="{9FA76B10-655D-4030-93FD-BEC9433441C2}" type="presParOf" srcId="{8EF36952-A529-4CDB-AF92-86A4515E6A15}" destId="{61C66616-3582-4685-9BE8-1108316DF00F}" srcOrd="2" destOrd="0" presId="urn:microsoft.com/office/officeart/2005/8/layout/chevron2"/>
    <dgm:cxn modelId="{1B5B6407-1A76-498A-9089-CF321A78696B}" type="presParOf" srcId="{61C66616-3582-4685-9BE8-1108316DF00F}" destId="{2B760338-6027-4606-8415-5C6292D997C2}" srcOrd="0" destOrd="0" presId="urn:microsoft.com/office/officeart/2005/8/layout/chevron2"/>
    <dgm:cxn modelId="{1D00BA6E-5825-4568-AA85-1E77E40F3698}" type="presParOf" srcId="{61C66616-3582-4685-9BE8-1108316DF00F}" destId="{F1F14913-F9FA-4B4D-9933-948D9FB2368A}" srcOrd="1" destOrd="0" presId="urn:microsoft.com/office/officeart/2005/8/layout/chevron2"/>
    <dgm:cxn modelId="{3F010F3C-710D-4CD8-AF8F-7141CF647789}" type="presParOf" srcId="{8EF36952-A529-4CDB-AF92-86A4515E6A15}" destId="{334003E6-6253-40A2-A939-C1E250A3D8B6}" srcOrd="3" destOrd="0" presId="urn:microsoft.com/office/officeart/2005/8/layout/chevron2"/>
    <dgm:cxn modelId="{003B0183-295C-4ADA-8AFD-C419FFB3B46E}" type="presParOf" srcId="{8EF36952-A529-4CDB-AF92-86A4515E6A15}" destId="{F451EB2A-BC85-4013-8BF3-E46E61E00F23}" srcOrd="4" destOrd="0" presId="urn:microsoft.com/office/officeart/2005/8/layout/chevron2"/>
    <dgm:cxn modelId="{C2F8B14E-51B6-4319-A3AD-878ED902F5F4}" type="presParOf" srcId="{F451EB2A-BC85-4013-8BF3-E46E61E00F23}" destId="{17E4B991-9F74-4D14-B695-AD6F8E0D8420}" srcOrd="0" destOrd="0" presId="urn:microsoft.com/office/officeart/2005/8/layout/chevron2"/>
    <dgm:cxn modelId="{B9CA5C87-0387-4B05-9960-19083E990CE2}" type="presParOf" srcId="{F451EB2A-BC85-4013-8BF3-E46E61E00F23}" destId="{A61E0564-0A86-4A08-94B4-A24AB39E1B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0BA11-9AD2-46D2-B8DB-DD9D11343068}">
      <dsp:nvSpPr>
        <dsp:cNvPr id="0" name=""/>
        <dsp:cNvSpPr/>
      </dsp:nvSpPr>
      <dsp:spPr>
        <a:xfrm rot="5400000">
          <a:off x="-243759" y="247689"/>
          <a:ext cx="1625065" cy="1137545"/>
        </a:xfrm>
        <a:prstGeom prst="chevron">
          <a:avLst/>
        </a:prstGeom>
        <a:solidFill>
          <a:schemeClr val="accent4"/>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Introduction</a:t>
          </a:r>
          <a:endParaRPr lang="en-US" sz="1500" kern="1200" dirty="0"/>
        </a:p>
      </dsp:txBody>
      <dsp:txXfrm rot="-5400000">
        <a:off x="2" y="572702"/>
        <a:ext cx="1137545" cy="487520"/>
      </dsp:txXfrm>
    </dsp:sp>
    <dsp:sp modelId="{85E649AF-224A-410E-938F-0BFAE937D462}">
      <dsp:nvSpPr>
        <dsp:cNvPr id="0" name=""/>
        <dsp:cNvSpPr/>
      </dsp:nvSpPr>
      <dsp:spPr>
        <a:xfrm rot="5400000">
          <a:off x="4117326" y="-2975850"/>
          <a:ext cx="1056292" cy="7015854"/>
        </a:xfrm>
        <a:prstGeom prst="round2SameRect">
          <a:avLst/>
        </a:prstGeom>
        <a:solidFill>
          <a:schemeClr val="lt1">
            <a:alpha val="90000"/>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smtClean="0"/>
            <a:t>What to Expect</a:t>
          </a:r>
          <a:endParaRPr lang="en-US" sz="1700" b="0" kern="1200" dirty="0"/>
        </a:p>
        <a:p>
          <a:pPr marL="171450" lvl="1" indent="-171450" algn="l" defTabSz="755650">
            <a:lnSpc>
              <a:spcPct val="90000"/>
            </a:lnSpc>
            <a:spcBef>
              <a:spcPct val="0"/>
            </a:spcBef>
            <a:spcAft>
              <a:spcPct val="15000"/>
            </a:spcAft>
            <a:buChar char="••"/>
          </a:pPr>
          <a:r>
            <a:rPr lang="en-US" sz="1700" b="0" kern="1200" dirty="0" smtClean="0"/>
            <a:t>Instructional Objectives</a:t>
          </a:r>
          <a:endParaRPr lang="en-US" sz="1700" b="0" kern="1200" dirty="0"/>
        </a:p>
        <a:p>
          <a:pPr marL="171450" lvl="1" indent="-171450" algn="l" defTabSz="755650">
            <a:lnSpc>
              <a:spcPct val="90000"/>
            </a:lnSpc>
            <a:spcBef>
              <a:spcPct val="0"/>
            </a:spcBef>
            <a:spcAft>
              <a:spcPct val="15000"/>
            </a:spcAft>
            <a:buChar char="••"/>
          </a:pPr>
          <a:r>
            <a:rPr lang="en-US" sz="1700" b="0" kern="1200" dirty="0" smtClean="0"/>
            <a:t>Overview of Instruction</a:t>
          </a:r>
          <a:endParaRPr lang="en-US" sz="1700" b="0" kern="1200" dirty="0"/>
        </a:p>
      </dsp:txBody>
      <dsp:txXfrm rot="-5400000">
        <a:off x="1137545" y="55495"/>
        <a:ext cx="6964290" cy="953164"/>
      </dsp:txXfrm>
    </dsp:sp>
    <dsp:sp modelId="{5F42F7E4-2A45-4855-BB32-F87E00CC97E9}">
      <dsp:nvSpPr>
        <dsp:cNvPr id="0" name=""/>
        <dsp:cNvSpPr/>
      </dsp:nvSpPr>
      <dsp:spPr>
        <a:xfrm rot="5400000">
          <a:off x="-243759" y="1679127"/>
          <a:ext cx="1625065" cy="1137545"/>
        </a:xfrm>
        <a:prstGeom prst="chevron">
          <a:avLst/>
        </a:prstGeom>
        <a:solidFill>
          <a:schemeClr val="accent4"/>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Understanding TBI</a:t>
          </a:r>
        </a:p>
      </dsp:txBody>
      <dsp:txXfrm rot="-5400000">
        <a:off x="2" y="2004140"/>
        <a:ext cx="1137545" cy="487520"/>
      </dsp:txXfrm>
    </dsp:sp>
    <dsp:sp modelId="{8D118FD7-AAE8-4DEF-A9C6-DEEE6E492D8B}">
      <dsp:nvSpPr>
        <dsp:cNvPr id="0" name=""/>
        <dsp:cNvSpPr/>
      </dsp:nvSpPr>
      <dsp:spPr>
        <a:xfrm rot="5400000">
          <a:off x="4117326" y="-1544413"/>
          <a:ext cx="1056292" cy="7015854"/>
        </a:xfrm>
        <a:prstGeom prst="round2SameRect">
          <a:avLst/>
        </a:prstGeom>
        <a:solidFill>
          <a:schemeClr val="lt1">
            <a:alpha val="90000"/>
            <a:hueOff val="0"/>
            <a:satOff val="0"/>
            <a:lumOff val="0"/>
            <a:alphaOff val="0"/>
          </a:schemeClr>
        </a:solidFill>
        <a:ln w="19050" cap="flat" cmpd="sng" algn="ctr">
          <a:solidFill>
            <a:schemeClr val="accent3">
              <a:shade val="80000"/>
              <a:hueOff val="22424"/>
              <a:satOff val="363"/>
              <a:lumOff val="10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71450" lvl="1" indent="-171450" algn="l" defTabSz="755650">
            <a:lnSpc>
              <a:spcPct val="90000"/>
            </a:lnSpc>
            <a:spcBef>
              <a:spcPct val="0"/>
            </a:spcBef>
            <a:spcAft>
              <a:spcPct val="15000"/>
            </a:spcAft>
            <a:buChar char="••"/>
          </a:pPr>
          <a:r>
            <a:rPr lang="en-US" sz="1700" kern="1200" dirty="0" smtClean="0"/>
            <a:t>Definition and History of Development </a:t>
          </a:r>
          <a:endParaRPr lang="en-US" sz="1700" kern="1200" dirty="0"/>
        </a:p>
        <a:p>
          <a:pPr marL="171450" lvl="1" indent="-171450" algn="l" defTabSz="755650">
            <a:lnSpc>
              <a:spcPct val="90000"/>
            </a:lnSpc>
            <a:spcBef>
              <a:spcPct val="0"/>
            </a:spcBef>
            <a:spcAft>
              <a:spcPct val="15000"/>
            </a:spcAft>
            <a:buChar char="••"/>
          </a:pPr>
          <a:r>
            <a:rPr lang="en-US" sz="1700" kern="1200" dirty="0" smtClean="0"/>
            <a:t>Theoretical Foundations and Connections</a:t>
          </a:r>
          <a:endParaRPr lang="en-US" sz="1700" kern="1200" dirty="0"/>
        </a:p>
        <a:p>
          <a:pPr marL="171450" lvl="1" indent="-171450" algn="l" defTabSz="755650">
            <a:lnSpc>
              <a:spcPct val="90000"/>
            </a:lnSpc>
            <a:spcBef>
              <a:spcPct val="0"/>
            </a:spcBef>
            <a:spcAft>
              <a:spcPct val="15000"/>
            </a:spcAft>
            <a:buChar char="••"/>
          </a:pPr>
          <a:r>
            <a:rPr lang="en-US" sz="1700" kern="1200" dirty="0" smtClean="0"/>
            <a:t>Summary and Practice</a:t>
          </a:r>
          <a:endParaRPr lang="en-US" sz="1700" kern="1200" dirty="0"/>
        </a:p>
        <a:p>
          <a:pPr marL="114300" lvl="1" indent="-114300" algn="l" defTabSz="577850">
            <a:lnSpc>
              <a:spcPct val="90000"/>
            </a:lnSpc>
            <a:spcBef>
              <a:spcPct val="0"/>
            </a:spcBef>
            <a:spcAft>
              <a:spcPct val="15000"/>
            </a:spcAft>
            <a:buChar char="••"/>
          </a:pPr>
          <a:endParaRPr lang="en-US" sz="1300" kern="1200" dirty="0"/>
        </a:p>
      </dsp:txBody>
      <dsp:txXfrm rot="-5400000">
        <a:off x="1137545" y="1486932"/>
        <a:ext cx="6964290" cy="953164"/>
      </dsp:txXfrm>
    </dsp:sp>
    <dsp:sp modelId="{E1E7BC76-BDBB-4993-8806-8A88DC14A8B6}">
      <dsp:nvSpPr>
        <dsp:cNvPr id="0" name=""/>
        <dsp:cNvSpPr/>
      </dsp:nvSpPr>
      <dsp:spPr>
        <a:xfrm rot="5400000">
          <a:off x="-243759" y="3110564"/>
          <a:ext cx="1625065" cy="1137545"/>
        </a:xfrm>
        <a:prstGeom prst="chevron">
          <a:avLst/>
        </a:prstGeom>
        <a:solidFill>
          <a:schemeClr val="accent4"/>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TBI  and Smith and Ragan</a:t>
          </a:r>
          <a:endParaRPr lang="en-US" sz="1500" kern="1200" dirty="0"/>
        </a:p>
      </dsp:txBody>
      <dsp:txXfrm rot="-5400000">
        <a:off x="2" y="3435577"/>
        <a:ext cx="1137545" cy="487520"/>
      </dsp:txXfrm>
    </dsp:sp>
    <dsp:sp modelId="{558686B5-A31D-4CE6-BA18-2D9713B002DB}">
      <dsp:nvSpPr>
        <dsp:cNvPr id="0" name=""/>
        <dsp:cNvSpPr/>
      </dsp:nvSpPr>
      <dsp:spPr>
        <a:xfrm rot="5400000">
          <a:off x="4117326" y="-112976"/>
          <a:ext cx="1056292" cy="7015854"/>
        </a:xfrm>
        <a:prstGeom prst="round2SameRect">
          <a:avLst/>
        </a:prstGeom>
        <a:solidFill>
          <a:schemeClr val="lt1">
            <a:alpha val="90000"/>
            <a:hueOff val="0"/>
            <a:satOff val="0"/>
            <a:lumOff val="0"/>
            <a:alphaOff val="0"/>
          </a:schemeClr>
        </a:solidFill>
        <a:ln w="19050" cap="flat" cmpd="sng" algn="ctr">
          <a:solidFill>
            <a:schemeClr val="accent3">
              <a:shade val="80000"/>
              <a:hueOff val="44848"/>
              <a:satOff val="727"/>
              <a:lumOff val="215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Similarities</a:t>
          </a:r>
          <a:endParaRPr lang="en-US" sz="1700" kern="1200" dirty="0"/>
        </a:p>
        <a:p>
          <a:pPr marL="171450" lvl="1" indent="-171450" algn="l" defTabSz="755650">
            <a:lnSpc>
              <a:spcPct val="90000"/>
            </a:lnSpc>
            <a:spcBef>
              <a:spcPct val="0"/>
            </a:spcBef>
            <a:spcAft>
              <a:spcPct val="15000"/>
            </a:spcAft>
            <a:buChar char="••"/>
          </a:pPr>
          <a:r>
            <a:rPr lang="en-US" sz="1700" kern="1200" dirty="0" smtClean="0"/>
            <a:t>Differences</a:t>
          </a:r>
          <a:endParaRPr lang="en-US" sz="1700" kern="1200" dirty="0"/>
        </a:p>
        <a:p>
          <a:pPr marL="171450" lvl="1" indent="-171450" algn="l" defTabSz="755650">
            <a:lnSpc>
              <a:spcPct val="90000"/>
            </a:lnSpc>
            <a:spcBef>
              <a:spcPct val="0"/>
            </a:spcBef>
            <a:spcAft>
              <a:spcPct val="15000"/>
            </a:spcAft>
            <a:buChar char="••"/>
          </a:pPr>
          <a:r>
            <a:rPr lang="en-US" sz="1700" kern="1200" dirty="0" smtClean="0"/>
            <a:t>Summary and Practice </a:t>
          </a:r>
          <a:endParaRPr lang="en-US" sz="1700" kern="1200" dirty="0"/>
        </a:p>
      </dsp:txBody>
      <dsp:txXfrm rot="-5400000">
        <a:off x="1137545" y="2918369"/>
        <a:ext cx="6964290" cy="953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2D182-3DC1-4D2D-A0BD-903BA3031E63}">
      <dsp:nvSpPr>
        <dsp:cNvPr id="0" name=""/>
        <dsp:cNvSpPr/>
      </dsp:nvSpPr>
      <dsp:spPr>
        <a:xfrm rot="5400000">
          <a:off x="-243998" y="243998"/>
          <a:ext cx="1626654" cy="1138657"/>
        </a:xfrm>
        <a:prstGeom prst="chevron">
          <a:avLst/>
        </a:prstGeom>
        <a:solidFill>
          <a:schemeClr val="accent3"/>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Using TBI</a:t>
          </a:r>
          <a:endParaRPr lang="en-US" sz="1800" kern="1200" dirty="0"/>
        </a:p>
      </dsp:txBody>
      <dsp:txXfrm rot="-5400000">
        <a:off x="1" y="569329"/>
        <a:ext cx="1138657" cy="487997"/>
      </dsp:txXfrm>
    </dsp:sp>
    <dsp:sp modelId="{C59BB89F-A15E-4465-99AB-0B9F5A7BC11A}">
      <dsp:nvSpPr>
        <dsp:cNvPr id="0" name=""/>
        <dsp:cNvSpPr/>
      </dsp:nvSpPr>
      <dsp:spPr>
        <a:xfrm rot="5400000">
          <a:off x="4117366" y="-2976971"/>
          <a:ext cx="1057325" cy="7014742"/>
        </a:xfrm>
        <a:prstGeom prst="round2SameRect">
          <a:avLst/>
        </a:prstGeom>
        <a:solidFill>
          <a:schemeClr val="lt1">
            <a:alpha val="90000"/>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Situations</a:t>
          </a:r>
          <a:endParaRPr lang="en-US" sz="2200" kern="1200" dirty="0"/>
        </a:p>
        <a:p>
          <a:pPr marL="228600" lvl="1" indent="-228600" algn="l" defTabSz="977900">
            <a:lnSpc>
              <a:spcPct val="90000"/>
            </a:lnSpc>
            <a:spcBef>
              <a:spcPct val="0"/>
            </a:spcBef>
            <a:spcAft>
              <a:spcPct val="15000"/>
            </a:spcAft>
            <a:buChar char="••"/>
          </a:pPr>
          <a:r>
            <a:rPr lang="en-US" sz="2200" kern="1200" dirty="0" smtClean="0"/>
            <a:t>Contexts</a:t>
          </a:r>
          <a:endParaRPr lang="en-US" sz="2200" kern="1200" dirty="0"/>
        </a:p>
        <a:p>
          <a:pPr marL="228600" lvl="1" indent="-228600" algn="l" defTabSz="977900">
            <a:lnSpc>
              <a:spcPct val="90000"/>
            </a:lnSpc>
            <a:spcBef>
              <a:spcPct val="0"/>
            </a:spcBef>
            <a:spcAft>
              <a:spcPct val="15000"/>
            </a:spcAft>
            <a:buChar char="••"/>
          </a:pPr>
          <a:r>
            <a:rPr lang="en-US" sz="2200" kern="1200" dirty="0" smtClean="0"/>
            <a:t>Summary and Practice</a:t>
          </a:r>
          <a:endParaRPr lang="en-US" sz="2200" kern="1200" dirty="0"/>
        </a:p>
      </dsp:txBody>
      <dsp:txXfrm rot="-5400000">
        <a:off x="1138658" y="53351"/>
        <a:ext cx="6963128" cy="954097"/>
      </dsp:txXfrm>
    </dsp:sp>
    <dsp:sp modelId="{2B760338-6027-4606-8415-5C6292D997C2}">
      <dsp:nvSpPr>
        <dsp:cNvPr id="0" name=""/>
        <dsp:cNvSpPr/>
      </dsp:nvSpPr>
      <dsp:spPr>
        <a:xfrm rot="5400000">
          <a:off x="-243998" y="1678571"/>
          <a:ext cx="1626654" cy="1138657"/>
        </a:xfrm>
        <a:prstGeom prst="chevron">
          <a:avLst/>
        </a:prstGeom>
        <a:solidFill>
          <a:schemeClr val="accent3"/>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Application of TBI</a:t>
          </a:r>
          <a:endParaRPr lang="en-US" sz="1800" kern="1200" dirty="0"/>
        </a:p>
      </dsp:txBody>
      <dsp:txXfrm rot="-5400000">
        <a:off x="1" y="2003902"/>
        <a:ext cx="1138657" cy="487997"/>
      </dsp:txXfrm>
    </dsp:sp>
    <dsp:sp modelId="{F1F14913-F9FA-4B4D-9933-948D9FB2368A}">
      <dsp:nvSpPr>
        <dsp:cNvPr id="0" name=""/>
        <dsp:cNvSpPr/>
      </dsp:nvSpPr>
      <dsp:spPr>
        <a:xfrm rot="5400000">
          <a:off x="4117366" y="-1544135"/>
          <a:ext cx="1057325" cy="7014742"/>
        </a:xfrm>
        <a:prstGeom prst="round2SameRect">
          <a:avLst/>
        </a:prstGeom>
        <a:solidFill>
          <a:schemeClr val="lt1">
            <a:alpha val="90000"/>
            <a:hueOff val="0"/>
            <a:satOff val="0"/>
            <a:lumOff val="0"/>
            <a:alphaOff val="0"/>
          </a:schemeClr>
        </a:solidFill>
        <a:ln w="19050" cap="flat" cmpd="sng" algn="ctr">
          <a:solidFill>
            <a:schemeClr val="accent3">
              <a:shade val="80000"/>
              <a:hueOff val="22424"/>
              <a:satOff val="363"/>
              <a:lumOff val="10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Principles</a:t>
          </a:r>
          <a:endParaRPr lang="en-US" sz="2200" kern="1200" dirty="0"/>
        </a:p>
        <a:p>
          <a:pPr marL="228600" lvl="1" indent="-228600" algn="l" defTabSz="977900">
            <a:lnSpc>
              <a:spcPct val="90000"/>
            </a:lnSpc>
            <a:spcBef>
              <a:spcPct val="0"/>
            </a:spcBef>
            <a:spcAft>
              <a:spcPct val="15000"/>
            </a:spcAft>
            <a:buChar char="••"/>
          </a:pPr>
          <a:r>
            <a:rPr lang="en-US" sz="2200" kern="1200" dirty="0" smtClean="0"/>
            <a:t>Implications  of Application</a:t>
          </a:r>
          <a:endParaRPr lang="en-US" sz="2200" kern="1200" dirty="0"/>
        </a:p>
        <a:p>
          <a:pPr marL="228600" lvl="1" indent="-228600" algn="l" defTabSz="977900">
            <a:lnSpc>
              <a:spcPct val="90000"/>
            </a:lnSpc>
            <a:spcBef>
              <a:spcPct val="0"/>
            </a:spcBef>
            <a:spcAft>
              <a:spcPct val="15000"/>
            </a:spcAft>
            <a:buChar char="••"/>
          </a:pPr>
          <a:r>
            <a:rPr lang="en-US" sz="2200" kern="1200" dirty="0" smtClean="0"/>
            <a:t>Summary and Practice</a:t>
          </a:r>
          <a:endParaRPr lang="en-US" sz="2200" kern="1200" dirty="0"/>
        </a:p>
      </dsp:txBody>
      <dsp:txXfrm rot="-5400000">
        <a:off x="1138658" y="1486187"/>
        <a:ext cx="6963128" cy="954097"/>
      </dsp:txXfrm>
    </dsp:sp>
    <dsp:sp modelId="{17E4B991-9F74-4D14-B695-AD6F8E0D8420}">
      <dsp:nvSpPr>
        <dsp:cNvPr id="0" name=""/>
        <dsp:cNvSpPr/>
      </dsp:nvSpPr>
      <dsp:spPr>
        <a:xfrm rot="5400000">
          <a:off x="-243998" y="3111407"/>
          <a:ext cx="1626654" cy="1138657"/>
        </a:xfrm>
        <a:prstGeom prst="chevron">
          <a:avLst/>
        </a:prstGeom>
        <a:solidFill>
          <a:schemeClr val="accent3"/>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Conclusion </a:t>
          </a:r>
          <a:endParaRPr lang="en-US" sz="1800" kern="1200" dirty="0"/>
        </a:p>
      </dsp:txBody>
      <dsp:txXfrm rot="-5400000">
        <a:off x="1" y="3436738"/>
        <a:ext cx="1138657" cy="487997"/>
      </dsp:txXfrm>
    </dsp:sp>
    <dsp:sp modelId="{A61E0564-0A86-4A08-94B4-A24AB39E1BD6}">
      <dsp:nvSpPr>
        <dsp:cNvPr id="0" name=""/>
        <dsp:cNvSpPr/>
      </dsp:nvSpPr>
      <dsp:spPr>
        <a:xfrm rot="5400000">
          <a:off x="4117366" y="-111299"/>
          <a:ext cx="1057325" cy="7014742"/>
        </a:xfrm>
        <a:prstGeom prst="round2SameRect">
          <a:avLst/>
        </a:prstGeom>
        <a:solidFill>
          <a:schemeClr val="lt1">
            <a:alpha val="90000"/>
            <a:hueOff val="0"/>
            <a:satOff val="0"/>
            <a:lumOff val="0"/>
            <a:alphaOff val="0"/>
          </a:schemeClr>
        </a:solidFill>
        <a:ln w="19050" cap="flat" cmpd="sng" algn="ctr">
          <a:solidFill>
            <a:schemeClr val="accent3">
              <a:shade val="80000"/>
              <a:hueOff val="44848"/>
              <a:satOff val="727"/>
              <a:lumOff val="215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Review: Objectives and Summary of Content</a:t>
          </a:r>
          <a:endParaRPr lang="en-US" sz="2200" kern="1200" dirty="0"/>
        </a:p>
        <a:p>
          <a:pPr marL="228600" lvl="1" indent="-228600" algn="l" defTabSz="977900">
            <a:lnSpc>
              <a:spcPct val="90000"/>
            </a:lnSpc>
            <a:spcBef>
              <a:spcPct val="0"/>
            </a:spcBef>
            <a:spcAft>
              <a:spcPct val="15000"/>
            </a:spcAft>
            <a:buChar char="••"/>
          </a:pPr>
          <a:r>
            <a:rPr lang="en-US" sz="2200" kern="1200" dirty="0" smtClean="0"/>
            <a:t>Assessment</a:t>
          </a:r>
          <a:endParaRPr lang="en-US" sz="2200" kern="1200" dirty="0"/>
        </a:p>
      </dsp:txBody>
      <dsp:txXfrm rot="-5400000">
        <a:off x="1138658" y="2919023"/>
        <a:ext cx="6963128" cy="9540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77DF5-3DAE-4A48-B5E9-E4E4DEC41903}" type="datetimeFigureOut">
              <a:rPr lang="en-US" smtClean="0"/>
              <a:t>6/10/2014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AF125-5FA5-4230-A4D8-F40B2F302F1D}" type="slidenum">
              <a:rPr lang="en-US" smtClean="0"/>
              <a:t>‹#›</a:t>
            </a:fld>
            <a:endParaRPr lang="en-US"/>
          </a:p>
        </p:txBody>
      </p:sp>
    </p:spTree>
    <p:extLst>
      <p:ext uri="{BB962C8B-B14F-4D97-AF65-F5344CB8AC3E}">
        <p14:creationId xmlns:p14="http://schemas.microsoft.com/office/powerpoint/2010/main" val="103898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AF125-5FA5-4230-A4D8-F40B2F302F1D}" type="slidenum">
              <a:rPr lang="en-US" smtClean="0"/>
              <a:t>133</a:t>
            </a:fld>
            <a:endParaRPr lang="en-US"/>
          </a:p>
        </p:txBody>
      </p:sp>
    </p:spTree>
    <p:extLst>
      <p:ext uri="{BB962C8B-B14F-4D97-AF65-F5344CB8AC3E}">
        <p14:creationId xmlns:p14="http://schemas.microsoft.com/office/powerpoint/2010/main" val="233318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C809299-222F-4E5E-9603-577BB3A10D84}" type="datetimeFigureOut">
              <a:rPr lang="en-US" smtClean="0"/>
              <a:t>6/10/2014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4E0DEC0-1C9C-469A-A033-65E23D9C74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809299-222F-4E5E-9603-577BB3A10D84}"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0DEC0-1C9C-469A-A033-65E23D9C74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C809299-222F-4E5E-9603-577BB3A10D84}" type="datetimeFigureOut">
              <a:rPr lang="en-US" smtClean="0"/>
              <a:t>6/10/2014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4E0DEC0-1C9C-469A-A033-65E23D9C74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809299-222F-4E5E-9603-577BB3A10D84}"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E0DEC0-1C9C-469A-A033-65E23D9C74B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809299-222F-4E5E-9603-577BB3A10D84}" type="datetimeFigureOut">
              <a:rPr lang="en-US" smtClean="0"/>
              <a:t>6/10/2014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4E0DEC0-1C9C-469A-A033-65E23D9C74B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C809299-222F-4E5E-9603-577BB3A10D84}" type="datetimeFigureOut">
              <a:rPr lang="en-US" smtClean="0"/>
              <a:t>6/10/2014</a:t>
            </a:fld>
            <a:endParaRPr lang="en-US"/>
          </a:p>
        </p:txBody>
      </p:sp>
      <p:sp>
        <p:nvSpPr>
          <p:cNvPr id="10" name="Slide Number Placeholder 9"/>
          <p:cNvSpPr>
            <a:spLocks noGrp="1"/>
          </p:cNvSpPr>
          <p:nvPr>
            <p:ph type="sldNum" sz="quarter" idx="16"/>
          </p:nvPr>
        </p:nvSpPr>
        <p:spPr/>
        <p:txBody>
          <a:bodyPr rtlCol="0"/>
          <a:lstStyle/>
          <a:p>
            <a:fld id="{B4E0DEC0-1C9C-469A-A033-65E23D9C74B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C809299-222F-4E5E-9603-577BB3A10D84}" type="datetimeFigureOut">
              <a:rPr lang="en-US" smtClean="0"/>
              <a:t>6/10/2014</a:t>
            </a:fld>
            <a:endParaRPr lang="en-US"/>
          </a:p>
        </p:txBody>
      </p:sp>
      <p:sp>
        <p:nvSpPr>
          <p:cNvPr id="12" name="Slide Number Placeholder 11"/>
          <p:cNvSpPr>
            <a:spLocks noGrp="1"/>
          </p:cNvSpPr>
          <p:nvPr>
            <p:ph type="sldNum" sz="quarter" idx="16"/>
          </p:nvPr>
        </p:nvSpPr>
        <p:spPr/>
        <p:txBody>
          <a:bodyPr rtlCol="0"/>
          <a:lstStyle/>
          <a:p>
            <a:fld id="{B4E0DEC0-1C9C-469A-A033-65E23D9C74B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809299-222F-4E5E-9603-577BB3A10D84}" type="datetimeFigureOut">
              <a:rPr lang="en-US" smtClean="0"/>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4E0DEC0-1C9C-469A-A033-65E23D9C74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09299-222F-4E5E-9603-577BB3A10D84}" type="datetimeFigureOut">
              <a:rPr lang="en-US" smtClean="0"/>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4E0DEC0-1C9C-469A-A033-65E23D9C74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809299-222F-4E5E-9603-577BB3A10D84}"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4E0DEC0-1C9C-469A-A033-65E23D9C74B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C809299-222F-4E5E-9603-577BB3A10D84}" type="datetimeFigureOut">
              <a:rPr lang="en-US" smtClean="0"/>
              <a:t>6/10/2014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4E0DEC0-1C9C-469A-A033-65E23D9C74B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C809299-222F-4E5E-9603-577BB3A10D84}" type="datetimeFigureOut">
              <a:rPr lang="en-US" smtClean="0"/>
              <a:t>6/10/2014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4E0DEC0-1C9C-469A-A033-65E23D9C7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4.wmf"/><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01.xml"/><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ric.ed.gov/PDFS/ED436775.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4.wmf"/><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19.xml"/><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image" Target="../media/image6.png"/></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wmf"/><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3.xml.rels><?xml version="1.0" encoding="UTF-8" standalone="yes"?>
<Relationships xmlns="http://schemas.openxmlformats.org/package/2006/relationships"><Relationship Id="rId3" Type="http://schemas.openxmlformats.org/officeDocument/2006/relationships/hyperlink" Target="http://www.proprofs.com/quiz-school/story.php?title=theme-based-instruction-assessment"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www.proprofs.com/survey/t/?title=ytgi3"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w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png"/><Relationship Id="rId10" Type="http://schemas.openxmlformats.org/officeDocument/2006/relationships/image" Target="../media/image21.wmf"/><Relationship Id="rId4" Type="http://schemas.openxmlformats.org/officeDocument/2006/relationships/image" Target="../media/image6.pn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wmf"/><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6.png"/><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7.png"/><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3.wmf"/><Relationship Id="rId11" Type="http://schemas.openxmlformats.org/officeDocument/2006/relationships/image" Target="../media/image5.png"/><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wmf"/><Relationship Id="rId7" Type="http://schemas.openxmlformats.org/officeDocument/2006/relationships/slide" Target="slide6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60.xml"/><Relationship Id="rId4" Type="http://schemas.openxmlformats.org/officeDocument/2006/relationships/image" Target="../media/image7.png"/><Relationship Id="rId9"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jp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15" y="0"/>
            <a:ext cx="8839200" cy="1828800"/>
          </a:xfrm>
        </p:spPr>
        <p:txBody>
          <a:bodyPr>
            <a:normAutofit/>
          </a:bodyPr>
          <a:lstStyle/>
          <a:p>
            <a:pPr algn="ctr"/>
            <a:r>
              <a:rPr lang="en-US" dirty="0" smtClean="0">
                <a:solidFill>
                  <a:schemeClr val="tx2"/>
                </a:solidFill>
              </a:rPr>
              <a:t>Theme Based Instructional</a:t>
            </a:r>
            <a:br>
              <a:rPr lang="en-US" dirty="0" smtClean="0">
                <a:solidFill>
                  <a:schemeClr val="tx2"/>
                </a:solidFill>
              </a:rPr>
            </a:br>
            <a:r>
              <a:rPr lang="en-US" dirty="0" smtClean="0">
                <a:solidFill>
                  <a:schemeClr val="tx2"/>
                </a:solidFill>
              </a:rPr>
              <a:t> Module</a:t>
            </a:r>
            <a:endParaRPr lang="en-US" dirty="0">
              <a:solidFill>
                <a:schemeClr val="tx2"/>
              </a:solidFill>
            </a:endParaRPr>
          </a:p>
        </p:txBody>
      </p:sp>
      <p:sp>
        <p:nvSpPr>
          <p:cNvPr id="9" name="Subtitle 8"/>
          <p:cNvSpPr>
            <a:spLocks noGrp="1"/>
          </p:cNvSpPr>
          <p:nvPr>
            <p:ph type="subTitle" idx="1"/>
          </p:nvPr>
        </p:nvSpPr>
        <p:spPr/>
        <p:txBody>
          <a:bodyPr/>
          <a:lstStyle/>
          <a:p>
            <a:r>
              <a:rPr lang="en-US" dirty="0" smtClean="0"/>
              <a:t>Click the Puzzle to Begin!</a:t>
            </a:r>
            <a:endParaRPr lang="en-US" dirty="0"/>
          </a:p>
        </p:txBody>
      </p:sp>
      <p:grpSp>
        <p:nvGrpSpPr>
          <p:cNvPr id="4" name="Group 20"/>
          <p:cNvGrpSpPr>
            <a:grpSpLocks/>
          </p:cNvGrpSpPr>
          <p:nvPr/>
        </p:nvGrpSpPr>
        <p:grpSpPr bwMode="auto">
          <a:xfrm rot="1294608">
            <a:off x="3605638" y="2435162"/>
            <a:ext cx="2548964" cy="2542198"/>
            <a:chOff x="1824" y="633"/>
            <a:chExt cx="2834" cy="2849"/>
          </a:xfrm>
        </p:grpSpPr>
        <p:sp>
          <p:nvSpPr>
            <p:cNvPr id="5" name="Puzzle3">
              <a:hlinkClick r:id="" action="ppaction://customshow?id=5"/>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Puzzle2">
              <a:hlinkClick r:id="" action="ppaction://customshow?id=5"/>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4">
              <a:hlinkClick r:id="" action="ppaction://customshow?id=5"/>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1">
              <a:hlinkClick r:id="" action="ppaction://customshow?id=5"/>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91656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mph" presetSubtype="0" fill="hold" nodeType="with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Overview of Instruction</a:t>
            </a:r>
            <a:endParaRPr lang="en-US" dirty="0">
              <a:solidFill>
                <a:schemeClr val="tx2"/>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78330199"/>
              </p:ext>
            </p:extLst>
          </p:nvPr>
        </p:nvGraphicFramePr>
        <p:xfrm>
          <a:off x="640706" y="1858765"/>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 descr="C:\Users\Amy\AppData\Local\Microsoft\Windows\Temporary Internet Files\Content.IE5\SCP9YYS7\MC900432677[1].png">
            <a:hlinkClick r:id="" action="ppaction://customshow?id=1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12"/>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1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3600" dirty="0" smtClean="0"/>
          </a:p>
          <a:p>
            <a:pPr marL="0" indent="0" algn="ctr">
              <a:buNone/>
            </a:pPr>
            <a:r>
              <a:rPr lang="en-US" sz="3600" dirty="0" smtClean="0"/>
              <a:t>Try Again….</a:t>
            </a:r>
          </a:p>
          <a:p>
            <a:pPr marL="0" indent="0" algn="ctr">
              <a:buNone/>
            </a:pPr>
            <a:endParaRPr lang="en-US" sz="2400" dirty="0" smtClean="0"/>
          </a:p>
          <a:p>
            <a:pPr marL="0" indent="0" algn="ctr">
              <a:buNone/>
            </a:pPr>
            <a:r>
              <a:rPr lang="en-US" sz="2400" dirty="0" smtClean="0"/>
              <a:t>Remember it is very important for teachers to work as a team when implementing TBI.</a:t>
            </a:r>
            <a:endParaRPr lang="en-US" sz="2400"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382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29"/>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031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2057400"/>
            <a:ext cx="6196405" cy="4495800"/>
          </a:xfrm>
        </p:spPr>
        <p:txBody>
          <a:bodyPr>
            <a:normAutofit/>
          </a:bodyPr>
          <a:lstStyle/>
          <a:p>
            <a:pPr marL="0" lvl="0" indent="0">
              <a:buNone/>
            </a:pPr>
            <a:r>
              <a:rPr lang="en-US" dirty="0" smtClean="0"/>
              <a:t>Theme-based instruction would be best used in which of the following situations/context?</a:t>
            </a:r>
          </a:p>
          <a:p>
            <a:pPr marL="0" lvl="0" indent="0">
              <a:buNone/>
            </a:pPr>
            <a:endParaRPr lang="en-US" dirty="0"/>
          </a:p>
          <a:p>
            <a:pPr marL="0" lvl="0" indent="0">
              <a:buNone/>
            </a:pPr>
            <a:r>
              <a:rPr lang="en-US" dirty="0" smtClean="0">
                <a:hlinkClick r:id="" action="ppaction://customshow?id=131"/>
              </a:rPr>
              <a:t>A. Classroom </a:t>
            </a:r>
            <a:r>
              <a:rPr lang="en-US" dirty="0">
                <a:hlinkClick r:id="" action="ppaction://customshow?id=131"/>
              </a:rPr>
              <a:t>Orientation</a:t>
            </a:r>
          </a:p>
          <a:p>
            <a:pPr marL="0" lvl="0" indent="0">
              <a:buNone/>
            </a:pPr>
            <a:r>
              <a:rPr lang="en-US" dirty="0" smtClean="0">
                <a:hlinkClick r:id="" action="ppaction://customshow?id=131"/>
              </a:rPr>
              <a:t>B. Learning </a:t>
            </a:r>
            <a:r>
              <a:rPr lang="en-US" dirty="0">
                <a:hlinkClick r:id="" action="ppaction://customshow?id=131"/>
              </a:rPr>
              <a:t>Environment</a:t>
            </a:r>
            <a:endParaRPr lang="en-US" dirty="0"/>
          </a:p>
          <a:p>
            <a:pPr marL="0" lvl="0" indent="0">
              <a:buNone/>
            </a:pPr>
            <a:r>
              <a:rPr lang="en-US" dirty="0" smtClean="0">
                <a:hlinkClick r:id="" action="ppaction://customshow?id=132"/>
              </a:rPr>
              <a:t>C. Inflexible </a:t>
            </a:r>
            <a:r>
              <a:rPr lang="en-US" dirty="0">
                <a:hlinkClick r:id="" action="ppaction://customshow?id=132"/>
              </a:rPr>
              <a:t>School Administration</a:t>
            </a:r>
            <a:endParaRPr lang="en-US" dirty="0"/>
          </a:p>
          <a:p>
            <a:pPr marL="0" lvl="0" indent="0">
              <a:buNone/>
            </a:pPr>
            <a:r>
              <a:rPr lang="en-US" dirty="0" smtClean="0">
                <a:hlinkClick r:id="" action="ppaction://customshow?id=131"/>
              </a:rPr>
              <a:t>D. Product </a:t>
            </a:r>
            <a:r>
              <a:rPr lang="en-US" dirty="0">
                <a:hlinkClick r:id="" action="ppaction://customshow?id=131"/>
              </a:rPr>
              <a:t>Orientation</a:t>
            </a:r>
            <a:endParaRPr lang="en-US" dirty="0"/>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3815028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4800" dirty="0" smtClean="0"/>
          </a:p>
          <a:p>
            <a:pPr marL="0" indent="0" algn="ctr">
              <a:buNone/>
            </a:pPr>
            <a:r>
              <a:rPr lang="en-US" sz="4800" dirty="0" smtClean="0"/>
              <a:t>Don’t give up…</a:t>
            </a:r>
          </a:p>
          <a:p>
            <a:pPr marL="0" indent="0" algn="ctr">
              <a:buNone/>
            </a:pPr>
            <a:endParaRPr lang="en-US" sz="2400" dirty="0"/>
          </a:p>
          <a:p>
            <a:pPr marL="0" indent="0" algn="ctr">
              <a:buNone/>
            </a:pPr>
            <a:r>
              <a:rPr lang="en-US" sz="2400" dirty="0" smtClean="0"/>
              <a:t>Remember in order to use theme based instruction you have to have the support of school administration.</a:t>
            </a:r>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30"/>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784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990600" y="1981200"/>
            <a:ext cx="3959352" cy="3819143"/>
          </a:xfrm>
        </p:spPr>
        <p:txBody>
          <a:bodyPr/>
          <a:lstStyle/>
          <a:p>
            <a:pPr marL="0" indent="0" algn="ctr">
              <a:buNone/>
            </a:pPr>
            <a:r>
              <a:rPr lang="en-US" dirty="0" smtClean="0"/>
              <a:t>Great Job!</a:t>
            </a:r>
          </a:p>
          <a:p>
            <a:pPr marL="0" indent="0">
              <a:buNone/>
            </a:pPr>
            <a:r>
              <a:rPr lang="en-US" dirty="0" smtClean="0"/>
              <a:t>You </a:t>
            </a:r>
            <a:r>
              <a:rPr lang="en-US" dirty="0"/>
              <a:t>have to have the support of school administration to use theme based instruction.</a:t>
            </a:r>
          </a:p>
        </p:txBody>
      </p:sp>
      <p:pic>
        <p:nvPicPr>
          <p:cNvPr id="1027" name="Picture 3" descr="C:\Users\Amy\AppData\Local\Microsoft\Windows\Temporary Internet Files\Content.IE5\6MJSJI9Q\MC900434910[1].png">
            <a:hlinkClick r:id="" action="ppaction://customshow?id=130"/>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39111" y="4722812"/>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17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on a roll….</a:t>
            </a:r>
            <a:endParaRPr lang="en-US" dirty="0"/>
          </a:p>
        </p:txBody>
      </p:sp>
      <p:sp>
        <p:nvSpPr>
          <p:cNvPr id="3" name="Content Placeholder 2"/>
          <p:cNvSpPr>
            <a:spLocks noGrp="1"/>
          </p:cNvSpPr>
          <p:nvPr>
            <p:ph sz="quarter" idx="1"/>
          </p:nvPr>
        </p:nvSpPr>
        <p:spPr/>
        <p:txBody>
          <a:bodyPr/>
          <a:lstStyle/>
          <a:p>
            <a:pPr marL="0" indent="0">
              <a:buNone/>
            </a:pPr>
            <a:endParaRPr lang="en-US" sz="1800" dirty="0" smtClean="0"/>
          </a:p>
          <a:p>
            <a:pPr marL="0" indent="0">
              <a:buNone/>
            </a:pPr>
            <a:r>
              <a:rPr lang="en-US" sz="2800" dirty="0" smtClean="0"/>
              <a:t>Let’s see what’s next…..</a:t>
            </a:r>
            <a:endParaRPr lang="en-US" sz="2800" dirty="0"/>
          </a:p>
        </p:txBody>
      </p:sp>
      <p:pic>
        <p:nvPicPr>
          <p:cNvPr id="1026" name="Picture 2" descr="C:\Users\Amy\AppData\Local\Microsoft\Windows\Temporary Internet Files\Content.IE5\VPGD7YC6\MC900389192[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82612" y="2743200"/>
            <a:ext cx="2496769" cy="2320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7" descr="C:\Users\Amy\AppData\Local\Microsoft\Windows\Temporary Internet Files\Content.IE5\SCP9YYS7\MC900432677[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Amy\AppData\Local\Microsoft\Windows\Temporary Internet Files\Content.IE5\SCP9YYS7\MC900432677[1].png">
            <a:hlinkClick r:id="" action="ppaction://customshow?id=5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8656"/>
      </p:ext>
    </p:extLst>
  </p:cSld>
  <p:clrMapOvr>
    <a:masterClrMapping/>
  </p:clrMapOvr>
  <mc:AlternateContent xmlns:mc="http://schemas.openxmlformats.org/markup-compatibility/2006" xmlns:p14="http://schemas.microsoft.com/office/powerpoint/2010/main">
    <mc:Choice Requires="p14">
      <p:transition spd="slow" p14:dur="3000">
        <p:sndAc>
          <p:stSnd>
            <p:snd r:embed="rId2" name="whoosh.wav"/>
          </p:stSnd>
        </p:sndAc>
      </p:transition>
    </mc:Choice>
    <mc:Fallback xmlns="">
      <p:transition spd="slow">
        <p:sndAc>
          <p:stSnd>
            <p:snd r:embed="rId8"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0"/>
                                  </p:stCondLst>
                                  <p:childTnLst>
                                    <p:anim calcmode="lin" valueType="num">
                                      <p:cBhvr additive="base">
                                        <p:cTn id="6" dur="2000"/>
                                        <p:tgtEl>
                                          <p:spTgt spid="1026"/>
                                        </p:tgtEl>
                                        <p:attrNameLst>
                                          <p:attrName>ppt_x</p:attrName>
                                        </p:attrNameLst>
                                      </p:cBhvr>
                                      <p:tavLst>
                                        <p:tav tm="0">
                                          <p:val>
                                            <p:strVal val="ppt_x"/>
                                          </p:val>
                                        </p:tav>
                                        <p:tav tm="100000">
                                          <p:val>
                                            <p:strVal val="1+ppt_w/2"/>
                                          </p:val>
                                        </p:tav>
                                      </p:tavLst>
                                    </p:anim>
                                    <p:anim calcmode="lin" valueType="num">
                                      <p:cBhvr additive="base">
                                        <p:cTn id="7" dur="2000"/>
                                        <p:tgtEl>
                                          <p:spTgt spid="1026"/>
                                        </p:tgtEl>
                                        <p:attrNameLst>
                                          <p:attrName>ppt_y</p:attrName>
                                        </p:attrNameLst>
                                      </p:cBhvr>
                                      <p:tavLst>
                                        <p:tav tm="0">
                                          <p:val>
                                            <p:strVal val="ppt_y"/>
                                          </p:val>
                                        </p:tav>
                                        <p:tav tm="100000">
                                          <p:val>
                                            <p:strVal val="ppt_y"/>
                                          </p:val>
                                        </p:tav>
                                      </p:tavLst>
                                    </p:anim>
                                    <p:set>
                                      <p:cBhvr>
                                        <p:cTn id="8"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25000" lnSpcReduction="20000"/>
          </a:bodyPr>
          <a:lstStyle/>
          <a:p>
            <a:pPr marL="0" indent="0">
              <a:buNone/>
            </a:pPr>
            <a:endParaRPr lang="en-US" b="1" dirty="0" smtClean="0"/>
          </a:p>
          <a:p>
            <a:pPr marL="0" indent="0">
              <a:buNone/>
            </a:pPr>
            <a:r>
              <a:rPr lang="en-US" sz="9600" b="1" dirty="0" smtClean="0"/>
              <a:t>Section Overview:</a:t>
            </a:r>
          </a:p>
          <a:p>
            <a:pPr marL="0" indent="0">
              <a:buNone/>
            </a:pPr>
            <a:endParaRPr lang="en-US" sz="9600" b="1" dirty="0"/>
          </a:p>
          <a:p>
            <a:pPr marL="0" indent="0">
              <a:buNone/>
            </a:pPr>
            <a:r>
              <a:rPr lang="en-US" sz="9600" dirty="0" smtClean="0"/>
              <a:t>This section will cover:</a:t>
            </a:r>
          </a:p>
          <a:p>
            <a:pPr marL="0" indent="0">
              <a:buNone/>
            </a:pPr>
            <a:endParaRPr lang="en-US" sz="9600" dirty="0" smtClean="0"/>
          </a:p>
          <a:p>
            <a:pPr>
              <a:buFont typeface="Courier New" pitchFamily="49" charset="0"/>
              <a:buChar char="o"/>
            </a:pPr>
            <a:r>
              <a:rPr lang="en-US" sz="9600" dirty="0" smtClean="0"/>
              <a:t>Four principles of TBI</a:t>
            </a:r>
          </a:p>
          <a:p>
            <a:pPr>
              <a:buFont typeface="Courier New" pitchFamily="49" charset="0"/>
              <a:buChar char="o"/>
            </a:pPr>
            <a:r>
              <a:rPr lang="en-US" sz="9600" dirty="0" smtClean="0"/>
              <a:t>Six important implications of applying TBP</a:t>
            </a:r>
          </a:p>
          <a:p>
            <a:pPr>
              <a:buFont typeface="Courier New" pitchFamily="49" charset="0"/>
              <a:buChar char="o"/>
            </a:pPr>
            <a:r>
              <a:rPr lang="en-US" sz="9600" dirty="0" smtClean="0"/>
              <a:t>Applying TBP to instructional materials</a:t>
            </a:r>
            <a:endParaRPr lang="en-US" sz="9600" dirty="0"/>
          </a:p>
        </p:txBody>
      </p:sp>
      <p:sp>
        <p:nvSpPr>
          <p:cNvPr id="2" name="Title 1"/>
          <p:cNvSpPr>
            <a:spLocks noGrp="1"/>
          </p:cNvSpPr>
          <p:nvPr>
            <p:ph type="title"/>
          </p:nvPr>
        </p:nvSpPr>
        <p:spPr/>
        <p:txBody>
          <a:bodyPr>
            <a:noAutofit/>
          </a:bodyPr>
          <a:lstStyle/>
          <a:p>
            <a:r>
              <a:rPr lang="en-US" sz="3600" dirty="0" smtClean="0">
                <a:solidFill>
                  <a:schemeClr val="tx2"/>
                </a:solidFill>
              </a:rPr>
              <a:t> </a:t>
            </a:r>
            <a:r>
              <a:rPr lang="en-US" sz="3600" dirty="0">
                <a:solidFill>
                  <a:schemeClr val="tx2"/>
                </a:solidFill>
              </a:rPr>
              <a:t>Applying Theme Based </a:t>
            </a:r>
            <a:r>
              <a:rPr lang="en-US" sz="3600" dirty="0" smtClean="0">
                <a:solidFill>
                  <a:schemeClr val="tx2"/>
                </a:solidFill>
              </a:rPr>
              <a:t>Principles (TBP)  </a:t>
            </a:r>
            <a:endParaRPr lang="en-US" sz="3600" dirty="0">
              <a:solidFill>
                <a:schemeClr val="tx2"/>
              </a:solidFill>
            </a:endParaRPr>
          </a:p>
        </p:txBody>
      </p:sp>
      <p:pic>
        <p:nvPicPr>
          <p:cNvPr id="4" name="Picture 7" descr="C:\Users\Amy\AppData\Local\Microsoft\Windows\Temporary Internet Files\Content.IE5\SCP9YYS7\MC900432677[1].png">
            <a:hlinkClick r:id="" action="ppaction://customshow?id=5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91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rPr>
              <a:t>Applying Theme Based Principles</a:t>
            </a:r>
            <a:endParaRPr lang="en-US" sz="3600" dirty="0">
              <a:solidFill>
                <a:schemeClr val="tx2"/>
              </a:solidFill>
            </a:endParaRPr>
          </a:p>
        </p:txBody>
      </p:sp>
      <p:sp>
        <p:nvSpPr>
          <p:cNvPr id="3" name="Content Placeholder 2"/>
          <p:cNvSpPr>
            <a:spLocks noGrp="1"/>
          </p:cNvSpPr>
          <p:nvPr>
            <p:ph sz="quarter" idx="1"/>
          </p:nvPr>
        </p:nvSpPr>
        <p:spPr/>
        <p:txBody>
          <a:bodyPr>
            <a:normAutofit fontScale="77500" lnSpcReduction="20000"/>
          </a:bodyPr>
          <a:lstStyle/>
          <a:p>
            <a:pPr marL="0" indent="0">
              <a:buNone/>
            </a:pPr>
            <a:endParaRPr lang="en-US" sz="2300" i="1" dirty="0" smtClean="0">
              <a:latin typeface="Times New Roman" pitchFamily="18" charset="0"/>
              <a:cs typeface="Times New Roman" pitchFamily="18" charset="0"/>
            </a:endParaRPr>
          </a:p>
          <a:p>
            <a:pPr marL="0" indent="0">
              <a:buNone/>
            </a:pPr>
            <a:r>
              <a:rPr lang="en-US" sz="2300" i="1" dirty="0" smtClean="0">
                <a:latin typeface="Times New Roman" pitchFamily="18" charset="0"/>
                <a:cs typeface="Times New Roman" pitchFamily="18" charset="0"/>
              </a:rPr>
              <a:t>Now that you have learned about the history of TBI and  using TBI it is also important to understand important implications of applying TBI principles. </a:t>
            </a:r>
          </a:p>
          <a:p>
            <a:pPr marL="0" indent="0">
              <a:buNone/>
            </a:pPr>
            <a:endParaRPr lang="en-US" sz="2300" dirty="0" smtClean="0"/>
          </a:p>
          <a:p>
            <a:pPr marL="0" indent="0">
              <a:buNone/>
            </a:pPr>
            <a:r>
              <a:rPr lang="en-US" sz="2300" dirty="0" smtClean="0"/>
              <a:t>First you need to remember the four principles. Use the following mnemonic phrase: PAIR to help you remember the four TBI principles. </a:t>
            </a:r>
          </a:p>
          <a:p>
            <a:pPr marL="0" indent="0">
              <a:buNone/>
            </a:pPr>
            <a:r>
              <a:rPr lang="en-US" b="1" dirty="0" smtClean="0"/>
              <a:t> </a:t>
            </a:r>
            <a:endParaRPr lang="en-US" dirty="0" smtClean="0"/>
          </a:p>
          <a:p>
            <a:pPr>
              <a:buFont typeface="Courier New" pitchFamily="49" charset="0"/>
              <a:buChar char="o"/>
            </a:pPr>
            <a:r>
              <a:rPr lang="en-US" b="1" dirty="0" smtClean="0"/>
              <a:t>P</a:t>
            </a:r>
            <a:r>
              <a:rPr lang="en-US" dirty="0" smtClean="0"/>
              <a:t>rimary learning goal</a:t>
            </a:r>
          </a:p>
          <a:p>
            <a:pPr>
              <a:buFont typeface="Courier New" pitchFamily="49" charset="0"/>
              <a:buChar char="o"/>
            </a:pPr>
            <a:r>
              <a:rPr lang="en-US" b="1" dirty="0" smtClean="0"/>
              <a:t>A</a:t>
            </a:r>
            <a:r>
              <a:rPr lang="en-US" dirty="0" smtClean="0"/>
              <a:t>ctivities- many </a:t>
            </a:r>
          </a:p>
          <a:p>
            <a:pPr>
              <a:buFont typeface="Courier New" pitchFamily="49" charset="0"/>
              <a:buChar char="o"/>
            </a:pPr>
            <a:r>
              <a:rPr lang="en-US" b="1" dirty="0" smtClean="0"/>
              <a:t>I</a:t>
            </a:r>
            <a:r>
              <a:rPr lang="en-US" dirty="0" smtClean="0"/>
              <a:t>nstruction</a:t>
            </a:r>
          </a:p>
          <a:p>
            <a:pPr>
              <a:buFont typeface="Courier New" pitchFamily="49" charset="0"/>
              <a:buChar char="o"/>
            </a:pPr>
            <a:r>
              <a:rPr lang="en-US" b="1" dirty="0" smtClean="0"/>
              <a:t>R</a:t>
            </a:r>
            <a:r>
              <a:rPr lang="en-US" dirty="0" smtClean="0"/>
              <a:t>esources</a:t>
            </a:r>
          </a:p>
          <a:p>
            <a:pPr marL="0" indent="0">
              <a:buNone/>
            </a:pPr>
            <a:endParaRPr lang="en-US" dirty="0" smtClean="0"/>
          </a:p>
          <a:p>
            <a:pPr marL="0" indent="0">
              <a:buNone/>
            </a:pPr>
            <a:r>
              <a:rPr lang="en-US" dirty="0" smtClean="0"/>
              <a:t>= </a:t>
            </a:r>
            <a:r>
              <a:rPr lang="en-US" b="1" dirty="0" smtClean="0"/>
              <a:t>PAIR</a:t>
            </a:r>
          </a:p>
          <a:p>
            <a:pPr>
              <a:buFont typeface="Courier New" pitchFamily="49" charset="0"/>
              <a:buChar char="o"/>
            </a:pPr>
            <a:endParaRPr lang="en-US" dirty="0"/>
          </a:p>
        </p:txBody>
      </p:sp>
      <p:pic>
        <p:nvPicPr>
          <p:cNvPr id="4" name="Picture 7" descr="C:\Users\Amy\AppData\Local\Microsoft\Windows\Temporary Internet Files\Content.IE5\SCP9YYS7\MC900432677[1].png">
            <a:hlinkClick r:id="" action="ppaction://customshow?id=56"/>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175452"/>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54"/>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91000" y="6175452"/>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296207" y="6294988"/>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944" y="6280723"/>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969" y="6299459"/>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my\AppData\Local\Microsoft\Windows\Temporary Internet Files\Content.IE5\NZ9J4S5Y\MC900290709[1].wmf"/>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588251" y="3124200"/>
            <a:ext cx="2869949" cy="278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34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3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500" fill="hold"/>
                                        <p:tgtEl>
                                          <p:spTgt spid="2050"/>
                                        </p:tgtEl>
                                        <p:attrNameLst>
                                          <p:attrName>ppt_x</p:attrName>
                                        </p:attrNameLst>
                                      </p:cBhvr>
                                      <p:tavLst>
                                        <p:tav tm="0">
                                          <p:val>
                                            <p:strVal val="1+#ppt_w/2"/>
                                          </p:val>
                                        </p:tav>
                                        <p:tav tm="100000">
                                          <p:val>
                                            <p:strVal val="#ppt_x"/>
                                          </p:val>
                                        </p:tav>
                                      </p:tavLst>
                                    </p:anim>
                                    <p:anim calcmode="lin" valueType="num">
                                      <p:cBhvr additive="base">
                                        <p:cTn id="8" dur="2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Important Implications of Applying Theme Based Principles (TBP) </a:t>
            </a:r>
            <a:endParaRPr lang="en-US" b="1" dirty="0"/>
          </a:p>
        </p:txBody>
      </p:sp>
      <p:pic>
        <p:nvPicPr>
          <p:cNvPr id="4" name="Picture 7" descr="C:\Users\Amy\AppData\Local\Microsoft\Windows\Temporary Internet Files\Content.IE5\SCP9YYS7\MC900432677[1].png">
            <a:hlinkClick r:id="" action="ppaction://customshow?id=7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16247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5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91000" y="6162474"/>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308581" y="6347607"/>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57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33400" y="1855878"/>
            <a:ext cx="8038240" cy="3785652"/>
          </a:xfrm>
          <a:prstGeom prst="rect">
            <a:avLst/>
          </a:prstGeom>
        </p:spPr>
        <p:txBody>
          <a:bodyPr wrap="square">
            <a:spAutoFit/>
          </a:bodyPr>
          <a:lstStyle/>
          <a:p>
            <a:pPr lvl="0"/>
            <a:r>
              <a:rPr lang="en-US" sz="2400" b="1" dirty="0"/>
              <a:t>Six</a:t>
            </a:r>
            <a:r>
              <a:rPr lang="en-US" sz="2400" dirty="0"/>
              <a:t> important implications regarding the application of theme-based principles (PAIR) in the development of instructional materials are</a:t>
            </a:r>
            <a:r>
              <a:rPr lang="en-US" sz="2400" dirty="0" smtClean="0"/>
              <a:t>:</a:t>
            </a:r>
          </a:p>
          <a:p>
            <a:pPr lvl="0"/>
            <a:endParaRPr lang="en-US" sz="2400" dirty="0" smtClean="0"/>
          </a:p>
          <a:p>
            <a:pPr marL="342900" lvl="0" indent="-342900">
              <a:buAutoNum type="arabicPeriod"/>
            </a:pPr>
            <a:r>
              <a:rPr lang="en-US" sz="2400" dirty="0" smtClean="0"/>
              <a:t>Instructional </a:t>
            </a:r>
            <a:r>
              <a:rPr lang="en-US" sz="2400" dirty="0"/>
              <a:t>materials are all unified around one </a:t>
            </a:r>
            <a:r>
              <a:rPr lang="en-US" sz="2400" dirty="0" smtClean="0"/>
              <a:t>theme.</a:t>
            </a:r>
          </a:p>
          <a:p>
            <a:pPr marL="342900" lvl="0" indent="-342900">
              <a:buAutoNum type="arabicPeriod"/>
            </a:pPr>
            <a:r>
              <a:rPr lang="en-US" sz="2400" dirty="0" smtClean="0"/>
              <a:t>Learning </a:t>
            </a:r>
            <a:r>
              <a:rPr lang="en-US" sz="2400" dirty="0"/>
              <a:t>objectives are geared towards students interests  </a:t>
            </a:r>
            <a:endParaRPr lang="en-US" sz="2400" dirty="0" smtClean="0"/>
          </a:p>
          <a:p>
            <a:pPr marL="342900" lvl="0" indent="-342900">
              <a:buAutoNum type="arabicPeriod"/>
            </a:pPr>
            <a:r>
              <a:rPr lang="en-US" sz="2400" dirty="0" smtClean="0"/>
              <a:t>Multiple </a:t>
            </a:r>
            <a:r>
              <a:rPr lang="en-US" sz="2400" dirty="0"/>
              <a:t>activities for one </a:t>
            </a:r>
            <a:r>
              <a:rPr lang="en-US" sz="2400" dirty="0" smtClean="0"/>
              <a:t>concept</a:t>
            </a:r>
          </a:p>
          <a:p>
            <a:pPr marL="342900" lvl="0" indent="-342900">
              <a:buAutoNum type="arabicPeriod"/>
            </a:pPr>
            <a:r>
              <a:rPr lang="en-US" sz="2400" dirty="0" smtClean="0"/>
              <a:t>Multiple </a:t>
            </a:r>
            <a:r>
              <a:rPr lang="en-US" sz="2400" dirty="0"/>
              <a:t>subjects covering one </a:t>
            </a:r>
            <a:r>
              <a:rPr lang="en-US" sz="2400" dirty="0" smtClean="0"/>
              <a:t>concept</a:t>
            </a:r>
          </a:p>
          <a:p>
            <a:pPr marL="342900" lvl="0" indent="-342900">
              <a:buAutoNum type="arabicPeriod"/>
            </a:pPr>
            <a:r>
              <a:rPr lang="en-US" sz="2400" dirty="0" smtClean="0"/>
              <a:t>Every </a:t>
            </a:r>
            <a:r>
              <a:rPr lang="en-US" sz="2400" dirty="0"/>
              <a:t>learning event has a </a:t>
            </a:r>
            <a:r>
              <a:rPr lang="en-US" sz="2400" dirty="0" smtClean="0"/>
              <a:t>meaning.</a:t>
            </a:r>
          </a:p>
          <a:p>
            <a:pPr marL="342900" lvl="0" indent="-342900">
              <a:buAutoNum type="arabicPeriod"/>
            </a:pPr>
            <a:r>
              <a:rPr lang="en-US" sz="2400" dirty="0" smtClean="0"/>
              <a:t>Instructional </a:t>
            </a:r>
            <a:r>
              <a:rPr lang="en-US" sz="2400" dirty="0"/>
              <a:t>materials rely on more than the textbook</a:t>
            </a:r>
          </a:p>
        </p:txBody>
      </p:sp>
    </p:spTree>
    <p:extLst>
      <p:ext uri="{BB962C8B-B14F-4D97-AF65-F5344CB8AC3E}">
        <p14:creationId xmlns:p14="http://schemas.microsoft.com/office/powerpoint/2010/main" val="2360312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Applying TBP to </a:t>
            </a:r>
            <a:r>
              <a:rPr lang="en-US" dirty="0">
                <a:solidFill>
                  <a:schemeClr val="tx2"/>
                </a:solidFill>
              </a:rPr>
              <a:t>I</a:t>
            </a:r>
            <a:r>
              <a:rPr lang="en-US" dirty="0" smtClean="0">
                <a:solidFill>
                  <a:schemeClr val="tx2"/>
                </a:solidFill>
              </a:rPr>
              <a:t>nstructional Materials</a:t>
            </a:r>
            <a:endParaRPr lang="en-US" dirty="0">
              <a:solidFill>
                <a:schemeClr val="tx2"/>
              </a:solidFill>
            </a:endParaRPr>
          </a:p>
        </p:txBody>
      </p:sp>
      <p:sp>
        <p:nvSpPr>
          <p:cNvPr id="3" name="Content Placeholder 2"/>
          <p:cNvSpPr>
            <a:spLocks noGrp="1"/>
          </p:cNvSpPr>
          <p:nvPr>
            <p:ph sz="quarter" idx="1"/>
          </p:nvPr>
        </p:nvSpPr>
        <p:spPr>
          <a:xfrm>
            <a:off x="381000" y="2133600"/>
            <a:ext cx="8421004" cy="3603812"/>
          </a:xfrm>
        </p:spPr>
        <p:txBody>
          <a:bodyPr>
            <a:noAutofit/>
          </a:bodyPr>
          <a:lstStyle/>
          <a:p>
            <a:pPr marL="0" indent="0">
              <a:buNone/>
            </a:pPr>
            <a:r>
              <a:rPr lang="en-US" sz="2000" dirty="0" smtClean="0"/>
              <a:t>To help you understand </a:t>
            </a:r>
            <a:r>
              <a:rPr lang="en-US" sz="2000" dirty="0"/>
              <a:t>how this applies, </a:t>
            </a:r>
            <a:r>
              <a:rPr lang="en-US" sz="2000" dirty="0" smtClean="0"/>
              <a:t>view a </a:t>
            </a:r>
            <a:r>
              <a:rPr lang="en-US" sz="2000" dirty="0"/>
              <a:t>thematic unit on </a:t>
            </a:r>
            <a:r>
              <a:rPr lang="en-US" sz="2000" i="1" dirty="0"/>
              <a:t>The Environment </a:t>
            </a:r>
            <a:r>
              <a:rPr lang="en-US" sz="2000" dirty="0"/>
              <a:t>to see how these principles were </a:t>
            </a:r>
            <a:r>
              <a:rPr lang="en-US" sz="2000" dirty="0" smtClean="0"/>
              <a:t>applied.</a:t>
            </a:r>
          </a:p>
          <a:p>
            <a:pPr marL="0" indent="0" algn="ctr">
              <a:buNone/>
            </a:pPr>
            <a:r>
              <a:rPr lang="en-US" sz="2000" i="1" dirty="0" smtClean="0">
                <a:hlinkClick r:id="rId2"/>
              </a:rPr>
              <a:t>Our Environment</a:t>
            </a:r>
            <a:endParaRPr lang="en-US" sz="2000" dirty="0"/>
          </a:p>
          <a:p>
            <a:pPr marL="0" indent="0">
              <a:buNone/>
            </a:pPr>
            <a:r>
              <a:rPr lang="en-US" sz="2000" dirty="0" smtClean="0"/>
              <a:t>Now take a moment and answer the following questions about </a:t>
            </a:r>
            <a:r>
              <a:rPr lang="en-US" sz="2000" dirty="0"/>
              <a:t>the unit </a:t>
            </a:r>
            <a:r>
              <a:rPr lang="en-US" sz="2000" dirty="0" smtClean="0"/>
              <a:t>you </a:t>
            </a:r>
            <a:r>
              <a:rPr lang="en-US" sz="2000" dirty="0"/>
              <a:t>just </a:t>
            </a:r>
            <a:r>
              <a:rPr lang="en-US" sz="2000" dirty="0" smtClean="0"/>
              <a:t>viewed:</a:t>
            </a:r>
            <a:endParaRPr lang="en-US" sz="2000" dirty="0"/>
          </a:p>
          <a:p>
            <a:pPr marL="457200" indent="-457200">
              <a:buAutoNum type="arabicPeriod"/>
            </a:pPr>
            <a:r>
              <a:rPr lang="en-US" sz="2000" dirty="0" smtClean="0"/>
              <a:t>What </a:t>
            </a:r>
            <a:r>
              <a:rPr lang="en-US" sz="2000" dirty="0"/>
              <a:t>was the theme? </a:t>
            </a:r>
            <a:endParaRPr lang="en-US" sz="2000" dirty="0" smtClean="0"/>
          </a:p>
          <a:p>
            <a:pPr marL="457200" indent="-457200">
              <a:buAutoNum type="arabicPeriod"/>
            </a:pPr>
            <a:r>
              <a:rPr lang="en-US" sz="2000" dirty="0" smtClean="0"/>
              <a:t>What </a:t>
            </a:r>
            <a:r>
              <a:rPr lang="en-US" sz="2000" dirty="0"/>
              <a:t>subjects were included in the curriculum? </a:t>
            </a:r>
            <a:endParaRPr lang="en-US" sz="2000" dirty="0" smtClean="0"/>
          </a:p>
          <a:p>
            <a:pPr marL="457200" indent="-457200">
              <a:buAutoNum type="arabicPeriod"/>
            </a:pPr>
            <a:r>
              <a:rPr lang="en-US" sz="2000" dirty="0" smtClean="0"/>
              <a:t>What were </a:t>
            </a:r>
            <a:r>
              <a:rPr lang="en-US" sz="2000" dirty="0"/>
              <a:t>some of the activities? </a:t>
            </a:r>
            <a:endParaRPr lang="en-US" sz="2000" dirty="0" smtClean="0"/>
          </a:p>
          <a:p>
            <a:pPr marL="457200" indent="-457200">
              <a:buAutoNum type="arabicPeriod"/>
            </a:pPr>
            <a:r>
              <a:rPr lang="en-US" sz="2000" dirty="0" smtClean="0"/>
              <a:t>Is </a:t>
            </a:r>
            <a:r>
              <a:rPr lang="en-US" sz="2000" dirty="0"/>
              <a:t>this something that the students would enjoy? </a:t>
            </a:r>
            <a:endParaRPr lang="en-US" sz="2000" dirty="0" smtClean="0"/>
          </a:p>
          <a:p>
            <a:pPr marL="457200" indent="-457200">
              <a:buAutoNum type="arabicPeriod"/>
            </a:pPr>
            <a:r>
              <a:rPr lang="en-US" sz="2000" dirty="0" smtClean="0"/>
              <a:t>What </a:t>
            </a:r>
            <a:r>
              <a:rPr lang="en-US" sz="2000" dirty="0"/>
              <a:t>resources were used? </a:t>
            </a:r>
          </a:p>
        </p:txBody>
      </p:sp>
      <p:pic>
        <p:nvPicPr>
          <p:cNvPr id="4" name="Picture 7" descr="C:\Users\Amy\AppData\Local\Microsoft\Windows\Temporary Internet Files\Content.IE5\SCP9YYS7\MC900432677[1].png">
            <a:hlinkClick r:id="" action="ppaction://customshow?id=5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5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617273" y="6777403"/>
            <a:ext cx="184731" cy="369332"/>
          </a:xfrm>
          <a:prstGeom prst="rect">
            <a:avLst/>
          </a:prstGeom>
        </p:spPr>
        <p:txBody>
          <a:bodyPr wrap="none">
            <a:spAutoFit/>
          </a:bodyPr>
          <a:lstStyle/>
          <a:p>
            <a:pPr algn="ctr"/>
            <a:endParaRPr lang="en-US" dirty="0"/>
          </a:p>
        </p:txBody>
      </p:sp>
    </p:spTree>
    <p:extLst>
      <p:ext uri="{BB962C8B-B14F-4D97-AF65-F5344CB8AC3E}">
        <p14:creationId xmlns:p14="http://schemas.microsoft.com/office/powerpoint/2010/main" val="32600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pic>
        <p:nvPicPr>
          <p:cNvPr id="4" name="Picture 7" descr="C:\Users\Amy\AppData\Local\Microsoft\Windows\Temporary Internet Files\Content.IE5\SCP9YYS7\MC900432677[1].png">
            <a:hlinkClick r:id="" action="ppaction://customshow?id=13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
          <p:cNvGrpSpPr>
            <a:grpSpLocks/>
          </p:cNvGrpSpPr>
          <p:nvPr/>
        </p:nvGrpSpPr>
        <p:grpSpPr bwMode="auto">
          <a:xfrm>
            <a:off x="3540115" y="6310399"/>
            <a:ext cx="790882" cy="486525"/>
            <a:chOff x="1824" y="633"/>
            <a:chExt cx="2834" cy="2849"/>
          </a:xfrm>
        </p:grpSpPr>
        <p:sp>
          <p:nvSpPr>
            <p:cNvPr id="6"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 name="Picture 7" descr="C:\Users\Amy\AppData\Local\Microsoft\Windows\Temporary Internet Files\Content.IE5\SCP9YYS7\MC900432677[1].png">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ristin\AppData\Local\Microsoft\Windows\Temporary Internet Files\Content.IE5\8C3N25ZR\MC9004415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843" y="4800546"/>
            <a:ext cx="1446466" cy="14464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3105" y="1939046"/>
            <a:ext cx="4083695" cy="3416320"/>
          </a:xfrm>
          <a:prstGeom prst="rect">
            <a:avLst/>
          </a:prstGeom>
          <a:noFill/>
        </p:spPr>
        <p:txBody>
          <a:bodyPr wrap="square" rtlCol="0">
            <a:spAutoFit/>
          </a:bodyPr>
          <a:lstStyle/>
          <a:p>
            <a:r>
              <a:rPr lang="en-US" dirty="0" smtClean="0"/>
              <a:t>Remember </a:t>
            </a:r>
            <a:r>
              <a:rPr lang="en-US" dirty="0"/>
              <a:t>the six important implications for applying TBP</a:t>
            </a:r>
            <a:r>
              <a:rPr lang="en-US" dirty="0" smtClean="0"/>
              <a:t>:</a:t>
            </a:r>
          </a:p>
          <a:p>
            <a:endParaRPr lang="en-US" dirty="0"/>
          </a:p>
          <a:p>
            <a:r>
              <a:rPr lang="en-US" dirty="0" smtClean="0"/>
              <a:t>1. All instructional </a:t>
            </a:r>
            <a:r>
              <a:rPr lang="en-US" dirty="0"/>
              <a:t>materials are all unified around </a:t>
            </a:r>
            <a:r>
              <a:rPr lang="en-US" dirty="0" smtClean="0"/>
              <a:t>one </a:t>
            </a:r>
            <a:r>
              <a:rPr lang="en-US" dirty="0"/>
              <a:t>theme.</a:t>
            </a:r>
          </a:p>
          <a:p>
            <a:r>
              <a:rPr lang="en-US" dirty="0" smtClean="0"/>
              <a:t>2. Learning </a:t>
            </a:r>
            <a:r>
              <a:rPr lang="en-US" dirty="0"/>
              <a:t>objectives are geared towards </a:t>
            </a:r>
            <a:r>
              <a:rPr lang="en-US" dirty="0" smtClean="0"/>
              <a:t>students interests</a:t>
            </a:r>
            <a:r>
              <a:rPr lang="en-US" dirty="0"/>
              <a:t>.</a:t>
            </a:r>
          </a:p>
          <a:p>
            <a:r>
              <a:rPr lang="en-US" dirty="0" smtClean="0"/>
              <a:t>3. Multiple </a:t>
            </a:r>
            <a:r>
              <a:rPr lang="en-US" dirty="0"/>
              <a:t>activities for one concept</a:t>
            </a:r>
          </a:p>
          <a:p>
            <a:r>
              <a:rPr lang="en-US" dirty="0" smtClean="0"/>
              <a:t>4. Multiple </a:t>
            </a:r>
            <a:r>
              <a:rPr lang="en-US" dirty="0"/>
              <a:t>subjects covering one concept</a:t>
            </a:r>
          </a:p>
          <a:p>
            <a:r>
              <a:rPr lang="en-US" dirty="0" smtClean="0"/>
              <a:t>5. Every </a:t>
            </a:r>
            <a:r>
              <a:rPr lang="en-US" dirty="0"/>
              <a:t>learning event has a meaning.</a:t>
            </a:r>
          </a:p>
          <a:p>
            <a:r>
              <a:rPr lang="en-US" dirty="0" smtClean="0"/>
              <a:t>6. Instructional </a:t>
            </a:r>
            <a:r>
              <a:rPr lang="en-US" dirty="0"/>
              <a:t>materials rely on more than </a:t>
            </a:r>
            <a:r>
              <a:rPr lang="en-US" dirty="0" smtClean="0"/>
              <a:t>the </a:t>
            </a:r>
            <a:r>
              <a:rPr lang="en-US" dirty="0"/>
              <a:t>textbook</a:t>
            </a:r>
          </a:p>
        </p:txBody>
      </p:sp>
      <p:sp>
        <p:nvSpPr>
          <p:cNvPr id="16" name="TextBox 15"/>
          <p:cNvSpPr txBox="1"/>
          <p:nvPr/>
        </p:nvSpPr>
        <p:spPr>
          <a:xfrm>
            <a:off x="5356307" y="1939046"/>
            <a:ext cx="3456275" cy="2862322"/>
          </a:xfrm>
          <a:prstGeom prst="rect">
            <a:avLst/>
          </a:prstGeom>
          <a:noFill/>
        </p:spPr>
        <p:txBody>
          <a:bodyPr wrap="square" rtlCol="0">
            <a:spAutoFit/>
          </a:bodyPr>
          <a:lstStyle/>
          <a:p>
            <a:r>
              <a:rPr lang="en-US" dirty="0" smtClean="0"/>
              <a:t>Remember the </a:t>
            </a:r>
            <a:r>
              <a:rPr lang="en-US" dirty="0"/>
              <a:t>Four Theme Based Principles</a:t>
            </a:r>
            <a:r>
              <a:rPr lang="en-US" dirty="0" smtClean="0"/>
              <a:t>:</a:t>
            </a:r>
          </a:p>
          <a:p>
            <a:endParaRPr lang="en-US" dirty="0"/>
          </a:p>
          <a:p>
            <a:r>
              <a:rPr lang="en-US" b="1" dirty="0"/>
              <a:t>P</a:t>
            </a:r>
            <a:r>
              <a:rPr lang="en-US" dirty="0"/>
              <a:t>rimary learning goal</a:t>
            </a:r>
          </a:p>
          <a:p>
            <a:r>
              <a:rPr lang="en-US" b="1" dirty="0"/>
              <a:t>A</a:t>
            </a:r>
            <a:r>
              <a:rPr lang="en-US" dirty="0"/>
              <a:t>ctivities- many </a:t>
            </a:r>
          </a:p>
          <a:p>
            <a:r>
              <a:rPr lang="en-US" b="1" dirty="0"/>
              <a:t>I</a:t>
            </a:r>
            <a:r>
              <a:rPr lang="en-US" dirty="0"/>
              <a:t>nstruction</a:t>
            </a:r>
          </a:p>
          <a:p>
            <a:r>
              <a:rPr lang="en-US" b="1" dirty="0" smtClean="0"/>
              <a:t>R</a:t>
            </a:r>
            <a:r>
              <a:rPr lang="en-US" dirty="0" smtClean="0"/>
              <a:t>esources</a:t>
            </a:r>
          </a:p>
          <a:p>
            <a:endParaRPr lang="en-US" dirty="0"/>
          </a:p>
          <a:p>
            <a:r>
              <a:rPr lang="en-US" dirty="0"/>
              <a:t>= </a:t>
            </a:r>
            <a:r>
              <a:rPr lang="en-US" b="1" dirty="0"/>
              <a:t>PAIR</a:t>
            </a:r>
          </a:p>
          <a:p>
            <a:endParaRPr lang="en-US" dirty="0"/>
          </a:p>
        </p:txBody>
      </p:sp>
    </p:spTree>
    <p:extLst>
      <p:ext uri="{BB962C8B-B14F-4D97-AF65-F5344CB8AC3E}">
        <p14:creationId xmlns:p14="http://schemas.microsoft.com/office/powerpoint/2010/main" val="3638954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Overview of Instruction</a:t>
            </a:r>
            <a:endParaRPr lang="en-US" dirty="0">
              <a:solidFill>
                <a:schemeClr val="tx2"/>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30154773"/>
              </p:ext>
            </p:extLst>
          </p:nvPr>
        </p:nvGraphicFramePr>
        <p:xfrm>
          <a:off x="640706" y="1814599"/>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 descr="C:\Users\Amy\AppData\Local\Microsoft\Windows\Temporary Internet Files\Content.IE5\SCP9YYS7\MC900432677[1].png">
            <a:hlinkClick r:id="" action="ppaction://customshow?id=102"/>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1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40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p:txBody>
          <a:bodyPr>
            <a:normAutofit fontScale="85000" lnSpcReduction="20000"/>
          </a:bodyPr>
          <a:lstStyle/>
          <a:p>
            <a:pPr marL="0" indent="0">
              <a:buNone/>
            </a:pPr>
            <a:endParaRPr lang="en-US" i="1" dirty="0" smtClean="0">
              <a:solidFill>
                <a:schemeClr val="tx2"/>
              </a:solidFill>
              <a:latin typeface="Times New Roman" pitchFamily="18" charset="0"/>
              <a:cs typeface="Times New Roman" pitchFamily="18" charset="0"/>
            </a:endParaRPr>
          </a:p>
          <a:p>
            <a:pPr marL="0" indent="0">
              <a:buNone/>
            </a:pPr>
            <a:r>
              <a:rPr lang="en-US" i="1" dirty="0" smtClean="0">
                <a:solidFill>
                  <a:schemeClr val="tx2"/>
                </a:solidFill>
                <a:latin typeface="Times New Roman" pitchFamily="18" charset="0"/>
                <a:cs typeface="Times New Roman" pitchFamily="18" charset="0"/>
              </a:rPr>
              <a:t>To </a:t>
            </a:r>
            <a:r>
              <a:rPr lang="en-US" i="1" dirty="0">
                <a:solidFill>
                  <a:schemeClr val="tx2"/>
                </a:solidFill>
                <a:latin typeface="Times New Roman" pitchFamily="18" charset="0"/>
                <a:cs typeface="Times New Roman" pitchFamily="18" charset="0"/>
              </a:rPr>
              <a:t>help you practice for the final assessment see if you can answer the following questions correctly</a:t>
            </a:r>
            <a:r>
              <a:rPr lang="en-US" i="1" dirty="0" smtClean="0">
                <a:solidFill>
                  <a:schemeClr val="tx2"/>
                </a:solidFill>
                <a:latin typeface="Times New Roman" pitchFamily="18" charset="0"/>
                <a:cs typeface="Times New Roman" pitchFamily="18" charset="0"/>
              </a:rPr>
              <a:t>.</a:t>
            </a:r>
            <a:endParaRPr lang="en-US" i="1" dirty="0">
              <a:solidFill>
                <a:schemeClr val="tx2"/>
              </a:solidFill>
              <a:latin typeface="Times New Roman" pitchFamily="18" charset="0"/>
              <a:cs typeface="Times New Roman" pitchFamily="18" charset="0"/>
            </a:endParaRPr>
          </a:p>
          <a:p>
            <a:pPr marL="0" lvl="0" indent="0">
              <a:buNone/>
            </a:pPr>
            <a:endParaRPr lang="en-US" dirty="0" smtClean="0"/>
          </a:p>
          <a:p>
            <a:pPr marL="0" lvl="0" indent="0">
              <a:buNone/>
            </a:pPr>
            <a:r>
              <a:rPr lang="en-US" dirty="0" smtClean="0"/>
              <a:t>Which </a:t>
            </a:r>
            <a:r>
              <a:rPr lang="en-US" dirty="0"/>
              <a:t>of the following is true about thematic instruction</a:t>
            </a:r>
            <a:r>
              <a:rPr lang="en-US" dirty="0" smtClean="0"/>
              <a:t>?</a:t>
            </a:r>
          </a:p>
          <a:p>
            <a:pPr marL="0" lvl="0" indent="0">
              <a:buNone/>
            </a:pPr>
            <a:endParaRPr lang="en-US" sz="2000" dirty="0"/>
          </a:p>
          <a:p>
            <a:pPr marL="0" lvl="0" indent="0">
              <a:buNone/>
            </a:pPr>
            <a:r>
              <a:rPr lang="en-US" dirty="0" smtClean="0">
                <a:hlinkClick r:id="" action="ppaction://customshow?id=134"/>
              </a:rPr>
              <a:t>A. Instructional </a:t>
            </a:r>
            <a:r>
              <a:rPr lang="en-US" dirty="0">
                <a:hlinkClick r:id="" action="ppaction://customshow?id=134"/>
              </a:rPr>
              <a:t>materials are all unified around one theme</a:t>
            </a:r>
            <a:endParaRPr lang="en-US" sz="2000" dirty="0"/>
          </a:p>
          <a:p>
            <a:pPr marL="0" lvl="0" indent="0">
              <a:buNone/>
            </a:pPr>
            <a:r>
              <a:rPr lang="en-US" dirty="0" smtClean="0">
                <a:hlinkClick r:id="" action="ppaction://customshow?id=135"/>
              </a:rPr>
              <a:t>B. Learning </a:t>
            </a:r>
            <a:r>
              <a:rPr lang="en-US" dirty="0">
                <a:hlinkClick r:id="" action="ppaction://customshow?id=135"/>
              </a:rPr>
              <a:t>objectives are geared toward teachers interests</a:t>
            </a:r>
            <a:endParaRPr lang="en-US" sz="2000" dirty="0">
              <a:hlinkClick r:id="" action="ppaction://customshow?id=135"/>
            </a:endParaRPr>
          </a:p>
          <a:p>
            <a:pPr marL="0" lvl="0" indent="0">
              <a:buNone/>
            </a:pPr>
            <a:r>
              <a:rPr lang="en-US" dirty="0" smtClean="0">
                <a:hlinkClick r:id="" action="ppaction://customshow?id=135"/>
              </a:rPr>
              <a:t>C. Uses </a:t>
            </a:r>
            <a:r>
              <a:rPr lang="en-US" dirty="0">
                <a:hlinkClick r:id="" action="ppaction://customshow?id=135"/>
              </a:rPr>
              <a:t>one activity for one concept</a:t>
            </a:r>
            <a:endParaRPr lang="en-US" sz="2000" dirty="0">
              <a:hlinkClick r:id="" action="ppaction://customshow?id=135"/>
            </a:endParaRPr>
          </a:p>
          <a:p>
            <a:pPr marL="0" lvl="0" indent="0">
              <a:buNone/>
            </a:pPr>
            <a:r>
              <a:rPr lang="en-US" dirty="0" smtClean="0">
                <a:hlinkClick r:id="" action="ppaction://customshow?id=135"/>
              </a:rPr>
              <a:t>D. Uses </a:t>
            </a:r>
            <a:r>
              <a:rPr lang="en-US" dirty="0">
                <a:hlinkClick r:id="" action="ppaction://customshow?id=135"/>
              </a:rPr>
              <a:t>many activities for many concepts</a:t>
            </a:r>
            <a:endParaRPr lang="en-US" sz="2000" dirty="0">
              <a:hlinkClick r:id="" action="ppaction://customshow?id=135"/>
            </a:endParaRPr>
          </a:p>
          <a:p>
            <a:pPr marL="0" indent="0">
              <a:buNone/>
            </a:pPr>
            <a:r>
              <a:rPr lang="en-US" dirty="0">
                <a:hlinkClick r:id="" action="ppaction://customshow?id=135"/>
              </a:rPr>
              <a:t> </a:t>
            </a:r>
            <a:endParaRPr lang="en-US" sz="2000" dirty="0"/>
          </a:p>
          <a:p>
            <a:pPr lvl="1"/>
            <a:endParaRPr lang="en-US" sz="2400" dirty="0"/>
          </a:p>
        </p:txBody>
      </p:sp>
    </p:spTree>
    <p:extLst>
      <p:ext uri="{BB962C8B-B14F-4D97-AF65-F5344CB8AC3E}">
        <p14:creationId xmlns:p14="http://schemas.microsoft.com/office/powerpoint/2010/main" val="2591433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t>Instructional materials are all unified around one theme.</a:t>
            </a:r>
          </a:p>
          <a:p>
            <a:pPr marL="0" indent="0">
              <a:buNone/>
            </a:pPr>
            <a:endParaRPr lang="en-US" dirty="0"/>
          </a:p>
        </p:txBody>
      </p:sp>
      <p:pic>
        <p:nvPicPr>
          <p:cNvPr id="1027" name="Picture 3" descr="C:\Users\Amy\AppData\Local\Microsoft\Windows\Temporary Internet Files\Content.IE5\6MJSJI9Q\MC900434910[1].png">
            <a:hlinkClick r:id="" action="ppaction://customshow?id=136"/>
          </p:cNvPr>
          <p:cNvPicPr>
            <a:picLocks noGrp="1" noChangeAspect="1" noChangeArrowheads="1"/>
          </p:cNvPicPr>
          <p:nvPr>
            <p:ph sz="quarter" idx="2"/>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22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52600" y="1904886"/>
            <a:ext cx="6196405" cy="3603812"/>
          </a:xfrm>
        </p:spPr>
        <p:txBody>
          <a:bodyPr/>
          <a:lstStyle/>
          <a:p>
            <a:pPr marL="0" indent="0" algn="ctr">
              <a:buNone/>
            </a:pPr>
            <a:endParaRPr lang="en-US" sz="4800" dirty="0" smtClean="0"/>
          </a:p>
          <a:p>
            <a:pPr marL="0" indent="0" algn="ctr">
              <a:buNone/>
            </a:pPr>
            <a:r>
              <a:rPr lang="en-US" sz="4800" dirty="0" smtClean="0"/>
              <a:t>Maybe next time…</a:t>
            </a:r>
            <a:endParaRPr lang="en-US" dirty="0"/>
          </a:p>
          <a:p>
            <a:pPr marL="0" indent="0" algn="ctr">
              <a:buNone/>
            </a:pPr>
            <a:endParaRPr lang="en-US" sz="2000" dirty="0"/>
          </a:p>
          <a:p>
            <a:pPr marL="0" indent="0" algn="ctr">
              <a:buNone/>
            </a:pPr>
            <a:r>
              <a:rPr lang="en-US" sz="2000" dirty="0" smtClean="0"/>
              <a:t>Remember that instructional materials are all unified around one theme.</a:t>
            </a:r>
            <a:endParaRPr lang="en-US" sz="2000"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668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3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904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p:txBody>
          <a:bodyPr>
            <a:normAutofit/>
          </a:bodyPr>
          <a:lstStyle/>
          <a:p>
            <a:pPr marL="0" lvl="0" indent="0">
              <a:buNone/>
            </a:pPr>
            <a:endParaRPr lang="en-US" dirty="0" smtClean="0"/>
          </a:p>
          <a:p>
            <a:pPr marL="0" lvl="0" indent="0">
              <a:buNone/>
            </a:pPr>
            <a:r>
              <a:rPr lang="en-US" dirty="0" smtClean="0"/>
              <a:t>In </a:t>
            </a:r>
            <a:r>
              <a:rPr lang="en-US" dirty="0"/>
              <a:t>Theme-Based instruction when designing learning objectives student’s interest are what</a:t>
            </a:r>
            <a:r>
              <a:rPr lang="en-US" dirty="0" smtClean="0"/>
              <a:t>?</a:t>
            </a:r>
          </a:p>
          <a:p>
            <a:pPr marL="0" lvl="0" indent="0">
              <a:buNone/>
            </a:pPr>
            <a:endParaRPr lang="en-US" sz="2000" dirty="0"/>
          </a:p>
          <a:p>
            <a:pPr marL="0" indent="0">
              <a:buNone/>
            </a:pPr>
            <a:r>
              <a:rPr lang="en-US" dirty="0" smtClean="0">
                <a:hlinkClick r:id="" action="ppaction://customshow?id=137"/>
              </a:rPr>
              <a:t>A. Not </a:t>
            </a:r>
            <a:r>
              <a:rPr lang="en-US" dirty="0">
                <a:hlinkClick r:id="" action="ppaction://customshow?id=137"/>
              </a:rPr>
              <a:t>taken into account</a:t>
            </a:r>
            <a:endParaRPr lang="en-US" sz="2000" dirty="0">
              <a:hlinkClick r:id="" action="ppaction://customshow?id=137"/>
            </a:endParaRPr>
          </a:p>
          <a:p>
            <a:pPr marL="0" indent="0">
              <a:buNone/>
            </a:pPr>
            <a:r>
              <a:rPr lang="en-US" dirty="0">
                <a:hlinkClick r:id="" action="ppaction://customshow?id=137"/>
              </a:rPr>
              <a:t>B</a:t>
            </a:r>
            <a:r>
              <a:rPr lang="en-US" dirty="0" smtClean="0">
                <a:hlinkClick r:id="" action="ppaction://customshow?id=137"/>
              </a:rPr>
              <a:t>. </a:t>
            </a:r>
            <a:r>
              <a:rPr lang="en-US" dirty="0">
                <a:hlinkClick r:id="" action="ppaction://customshow?id=137"/>
              </a:rPr>
              <a:t>Always used</a:t>
            </a:r>
            <a:endParaRPr lang="en-US" sz="2000" dirty="0"/>
          </a:p>
          <a:p>
            <a:pPr marL="0" indent="0">
              <a:buNone/>
            </a:pPr>
            <a:r>
              <a:rPr lang="en-US" dirty="0">
                <a:hlinkClick r:id="" action="ppaction://customshow?id=138"/>
              </a:rPr>
              <a:t>C</a:t>
            </a:r>
            <a:r>
              <a:rPr lang="en-US" dirty="0" smtClean="0">
                <a:hlinkClick r:id="" action="ppaction://customshow?id=138"/>
              </a:rPr>
              <a:t>. </a:t>
            </a:r>
            <a:r>
              <a:rPr lang="en-US" dirty="0">
                <a:hlinkClick r:id="" action="ppaction://customshow?id=138"/>
              </a:rPr>
              <a:t>Important</a:t>
            </a:r>
            <a:endParaRPr lang="en-US" sz="2000" dirty="0"/>
          </a:p>
          <a:p>
            <a:pPr marL="0" indent="0">
              <a:buNone/>
            </a:pPr>
            <a:r>
              <a:rPr lang="en-US" dirty="0">
                <a:hlinkClick r:id="" action="ppaction://customshow?id=137"/>
              </a:rPr>
              <a:t>D</a:t>
            </a:r>
            <a:r>
              <a:rPr lang="en-US" dirty="0" smtClean="0">
                <a:hlinkClick r:id="" action="ppaction://customshow?id=137"/>
              </a:rPr>
              <a:t>. </a:t>
            </a:r>
            <a:r>
              <a:rPr lang="en-US" dirty="0">
                <a:hlinkClick r:id="" action="ppaction://customshow?id=137"/>
              </a:rPr>
              <a:t>Strictly </a:t>
            </a:r>
            <a:r>
              <a:rPr lang="en-US" dirty="0" smtClean="0">
                <a:hlinkClick r:id="" action="ppaction://customshow?id=137"/>
              </a:rPr>
              <a:t>prohibited</a:t>
            </a:r>
            <a:endParaRPr lang="en-US" sz="2400" dirty="0"/>
          </a:p>
        </p:txBody>
      </p:sp>
    </p:spTree>
    <p:extLst>
      <p:ext uri="{BB962C8B-B14F-4D97-AF65-F5344CB8AC3E}">
        <p14:creationId xmlns:p14="http://schemas.microsoft.com/office/powerpoint/2010/main" val="3630806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4800" dirty="0" smtClean="0"/>
          </a:p>
          <a:p>
            <a:pPr marL="0" indent="0" algn="ctr">
              <a:buNone/>
            </a:pPr>
            <a:r>
              <a:rPr lang="en-US" sz="4800" dirty="0" smtClean="0"/>
              <a:t>Keep Trying…</a:t>
            </a:r>
          </a:p>
          <a:p>
            <a:pPr marL="0" indent="0" algn="ctr">
              <a:buNone/>
            </a:pPr>
            <a:endParaRPr lang="en-US" sz="2000" dirty="0"/>
          </a:p>
          <a:p>
            <a:pPr marL="0" indent="0" algn="ctr">
              <a:buNone/>
            </a:pPr>
            <a:r>
              <a:rPr lang="en-US" sz="2000" dirty="0" smtClean="0"/>
              <a:t>Remember student interest are important when designing learning objectives.</a:t>
            </a:r>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39"/>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877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Nice Job! </a:t>
            </a:r>
          </a:p>
          <a:p>
            <a:pPr marL="0" indent="0" algn="ctr">
              <a:buNone/>
            </a:pPr>
            <a:r>
              <a:rPr lang="en-US" dirty="0"/>
              <a:t>Student interests are important in designing learning objectives. </a:t>
            </a:r>
            <a:endParaRPr lang="en-US" dirty="0" smtClean="0"/>
          </a:p>
          <a:p>
            <a:pPr marL="0" indent="0">
              <a:buNone/>
            </a:pPr>
            <a:endParaRPr lang="en-US" dirty="0"/>
          </a:p>
        </p:txBody>
      </p:sp>
      <p:pic>
        <p:nvPicPr>
          <p:cNvPr id="1027" name="Picture 3" descr="C:\Users\Amy\AppData\Local\Microsoft\Windows\Temporary Internet Files\Content.IE5\6MJSJI9Q\MC900434910[1].png">
            <a:hlinkClick r:id="" action="ppaction://customshow?id=139"/>
          </p:cNvPr>
          <p:cNvPicPr>
            <a:picLocks noGrp="1" noChangeAspect="1" noChangeArrowheads="1"/>
          </p:cNvPicPr>
          <p:nvPr>
            <p:ph sz="quarter" idx="2"/>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68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371600" y="2057400"/>
            <a:ext cx="6196405" cy="3603812"/>
          </a:xfrm>
        </p:spPr>
        <p:txBody>
          <a:bodyPr>
            <a:normAutofit fontScale="92500" lnSpcReduction="20000"/>
          </a:bodyPr>
          <a:lstStyle/>
          <a:p>
            <a:pPr marL="0" lvl="0" indent="0">
              <a:buNone/>
            </a:pPr>
            <a:r>
              <a:rPr lang="en-US" sz="3000" dirty="0" smtClean="0"/>
              <a:t>Which </a:t>
            </a:r>
            <a:r>
              <a:rPr lang="en-US" sz="3000" dirty="0"/>
              <a:t>of the </a:t>
            </a:r>
            <a:r>
              <a:rPr lang="en-US" sz="3000" dirty="0" smtClean="0"/>
              <a:t>following are used in designing materials in theme-based instruction?</a:t>
            </a:r>
          </a:p>
          <a:p>
            <a:pPr marL="0" lvl="0" indent="0">
              <a:buNone/>
            </a:pPr>
            <a:endParaRPr lang="en-US" sz="3000" dirty="0"/>
          </a:p>
          <a:p>
            <a:pPr marL="0" lvl="0" indent="0">
              <a:buNone/>
            </a:pPr>
            <a:r>
              <a:rPr lang="en-US" sz="3000" dirty="0" smtClean="0">
                <a:hlinkClick r:id="" action="ppaction://customshow?id=141"/>
              </a:rPr>
              <a:t>A. Only </a:t>
            </a:r>
            <a:r>
              <a:rPr lang="en-US" sz="3000" dirty="0">
                <a:hlinkClick r:id="" action="ppaction://customshow?id=141"/>
              </a:rPr>
              <a:t>textbook(s)</a:t>
            </a:r>
            <a:endParaRPr lang="en-US" sz="3000" dirty="0"/>
          </a:p>
          <a:p>
            <a:pPr marL="0" lvl="0" indent="0">
              <a:buNone/>
            </a:pPr>
            <a:r>
              <a:rPr lang="en-US" sz="3000" dirty="0" smtClean="0">
                <a:hlinkClick r:id="" action="ppaction://customshow?id=140"/>
              </a:rPr>
              <a:t>B. More </a:t>
            </a:r>
            <a:r>
              <a:rPr lang="en-US" sz="3000" dirty="0">
                <a:hlinkClick r:id="" action="ppaction://customshow?id=140"/>
              </a:rPr>
              <a:t>than just textbook(s)</a:t>
            </a:r>
            <a:endParaRPr lang="en-US" sz="3000" dirty="0"/>
          </a:p>
          <a:p>
            <a:pPr marL="0" lvl="0" indent="0">
              <a:buNone/>
            </a:pPr>
            <a:r>
              <a:rPr lang="en-US" sz="3000" dirty="0" smtClean="0">
                <a:hlinkClick r:id="" action="ppaction://customshow?id=141"/>
              </a:rPr>
              <a:t>C. Only </a:t>
            </a:r>
            <a:r>
              <a:rPr lang="en-US" sz="3000" dirty="0">
                <a:hlinkClick r:id="" action="ppaction://customshow?id=141"/>
              </a:rPr>
              <a:t>Video</a:t>
            </a:r>
          </a:p>
          <a:p>
            <a:pPr marL="0" lvl="0" indent="0">
              <a:buNone/>
            </a:pPr>
            <a:r>
              <a:rPr lang="en-US" sz="3000" dirty="0" smtClean="0">
                <a:hlinkClick r:id="" action="ppaction://customshow?id=141"/>
              </a:rPr>
              <a:t>D. Only </a:t>
            </a:r>
            <a:r>
              <a:rPr lang="en-US" sz="3000" dirty="0">
                <a:hlinkClick r:id="" action="ppaction://customshow?id=141"/>
              </a:rPr>
              <a:t>Audio</a:t>
            </a:r>
            <a:endParaRPr lang="en-US" sz="3000" dirty="0"/>
          </a:p>
          <a:p>
            <a:pPr marL="0" indent="0">
              <a:buNone/>
            </a:pPr>
            <a:endParaRPr lang="en-US" sz="2000" i="1" dirty="0" smtClean="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67393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Nice Job! </a:t>
            </a:r>
          </a:p>
          <a:p>
            <a:pPr marL="0" indent="0" algn="ctr">
              <a:buNone/>
            </a:pPr>
            <a:r>
              <a:rPr lang="en-US" dirty="0" smtClean="0"/>
              <a:t>Theme based instruction materials rely on more than just textbooks. </a:t>
            </a:r>
          </a:p>
          <a:p>
            <a:pPr marL="0" indent="0">
              <a:buNone/>
            </a:pPr>
            <a:endParaRPr lang="en-US" dirty="0"/>
          </a:p>
        </p:txBody>
      </p:sp>
      <p:pic>
        <p:nvPicPr>
          <p:cNvPr id="1027" name="Picture 3" descr="C:\Users\Amy\AppData\Local\Microsoft\Windows\Temporary Internet Files\Content.IE5\6MJSJI9Q\MC900434910[1].png">
            <a:hlinkClick r:id="" action="ppaction://customshow?id=142"/>
          </p:cNvPr>
          <p:cNvPicPr>
            <a:picLocks noGrp="1" noChangeAspect="1" noChangeArrowheads="1"/>
          </p:cNvPicPr>
          <p:nvPr>
            <p:ph sz="quarter" idx="2"/>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5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3600" dirty="0" smtClean="0"/>
          </a:p>
          <a:p>
            <a:pPr marL="0" indent="0" algn="ctr">
              <a:buNone/>
            </a:pPr>
            <a:endParaRPr lang="en-US" sz="3600" dirty="0" smtClean="0"/>
          </a:p>
          <a:p>
            <a:pPr marL="0" indent="0" algn="ctr">
              <a:buNone/>
            </a:pPr>
            <a:r>
              <a:rPr lang="en-US" sz="3600" dirty="0" smtClean="0"/>
              <a:t>Sorry! Keep Trying.</a:t>
            </a:r>
          </a:p>
          <a:p>
            <a:pPr marL="0" indent="0" algn="ctr">
              <a:buNone/>
            </a:pPr>
            <a:endParaRPr lang="en-US" sz="3600" dirty="0" smtClean="0"/>
          </a:p>
          <a:p>
            <a:pPr marL="0" indent="0" algn="ctr">
              <a:buNone/>
            </a:pPr>
            <a:r>
              <a:rPr lang="en-US" sz="2400" dirty="0" smtClean="0"/>
              <a:t>Remember that materials designed using TBI rely on many other modes (i.e. audio, video, text) other than just textbooks. </a:t>
            </a:r>
            <a:endParaRPr lang="en-US" sz="3200"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66800" y="11430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4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29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371600" y="2057400"/>
            <a:ext cx="6196405" cy="3603812"/>
          </a:xfrm>
        </p:spPr>
        <p:txBody>
          <a:bodyPr>
            <a:normAutofit fontScale="92500" lnSpcReduction="10000"/>
          </a:bodyPr>
          <a:lstStyle/>
          <a:p>
            <a:pPr marL="0" lvl="0" indent="0">
              <a:buNone/>
            </a:pPr>
            <a:r>
              <a:rPr lang="en-US" sz="2800" dirty="0"/>
              <a:t>Instructional materials designed using theme-based instruction will</a:t>
            </a:r>
            <a:r>
              <a:rPr lang="en-US" sz="2800" dirty="0" smtClean="0"/>
              <a:t>:</a:t>
            </a:r>
          </a:p>
          <a:p>
            <a:pPr marL="0" lvl="0" indent="0">
              <a:buNone/>
            </a:pPr>
            <a:endParaRPr lang="en-US" sz="2800" dirty="0"/>
          </a:p>
          <a:p>
            <a:pPr marL="0" lvl="0" indent="0">
              <a:buNone/>
            </a:pPr>
            <a:r>
              <a:rPr lang="en-US" sz="2800" dirty="0" smtClean="0">
                <a:hlinkClick r:id="" action="ppaction://customshow?id=143"/>
              </a:rPr>
              <a:t>A. Be </a:t>
            </a:r>
            <a:r>
              <a:rPr lang="en-US" sz="2800" dirty="0">
                <a:hlinkClick r:id="" action="ppaction://customshow?id=143"/>
              </a:rPr>
              <a:t>teacher centered</a:t>
            </a:r>
          </a:p>
          <a:p>
            <a:pPr marL="0" lvl="0" indent="0">
              <a:buNone/>
            </a:pPr>
            <a:r>
              <a:rPr lang="en-US" sz="2800" dirty="0" smtClean="0">
                <a:hlinkClick r:id="" action="ppaction://customshow?id=143"/>
              </a:rPr>
              <a:t>B. Be </a:t>
            </a:r>
            <a:r>
              <a:rPr lang="en-US" sz="2800" dirty="0">
                <a:hlinkClick r:id="" action="ppaction://customshow?id=143"/>
              </a:rPr>
              <a:t>minimal</a:t>
            </a:r>
            <a:endParaRPr lang="en-US" sz="2800" dirty="0"/>
          </a:p>
          <a:p>
            <a:pPr marL="0" lvl="0" indent="0">
              <a:buNone/>
            </a:pPr>
            <a:r>
              <a:rPr lang="en-US" sz="2800" dirty="0" smtClean="0">
                <a:hlinkClick r:id="" action="ppaction://customshow?id=143"/>
              </a:rPr>
              <a:t>C. Be </a:t>
            </a:r>
            <a:r>
              <a:rPr lang="en-US" sz="2800" dirty="0">
                <a:hlinkClick r:id="" action="ppaction://customshow?id=143"/>
              </a:rPr>
              <a:t>unifying</a:t>
            </a:r>
          </a:p>
          <a:p>
            <a:pPr marL="0" lvl="0" indent="0">
              <a:buNone/>
            </a:pPr>
            <a:r>
              <a:rPr lang="en-US" sz="2800" dirty="0" smtClean="0">
                <a:hlinkClick r:id="" action="ppaction://customshow?id=143"/>
              </a:rPr>
              <a:t>D. Be </a:t>
            </a:r>
            <a:r>
              <a:rPr lang="en-US" sz="2800" dirty="0">
                <a:hlinkClick r:id="" action="ppaction://customshow?id=143"/>
              </a:rPr>
              <a:t>flexible</a:t>
            </a:r>
            <a:endParaRPr lang="en-US" sz="2800" dirty="0"/>
          </a:p>
          <a:p>
            <a:pPr marL="0" lvl="0" indent="0">
              <a:buNone/>
            </a:pPr>
            <a:r>
              <a:rPr lang="en-US" sz="2800" dirty="0" smtClean="0">
                <a:hlinkClick r:id="" action="ppaction://customshow?id=144"/>
              </a:rPr>
              <a:t>E. c </a:t>
            </a:r>
            <a:r>
              <a:rPr lang="en-US" sz="2800" dirty="0">
                <a:hlinkClick r:id="" action="ppaction://customshow?id=144"/>
              </a:rPr>
              <a:t>and d</a:t>
            </a:r>
            <a:endParaRPr lang="en-US" sz="2800" dirty="0"/>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586828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Now let’s get started</a:t>
            </a:r>
            <a:r>
              <a:rPr lang="en-US" dirty="0"/>
              <a:t>!</a:t>
            </a:r>
          </a:p>
        </p:txBody>
      </p:sp>
      <p:sp>
        <p:nvSpPr>
          <p:cNvPr id="5" name="Text Placeholder 4"/>
          <p:cNvSpPr>
            <a:spLocks noGrp="1"/>
          </p:cNvSpPr>
          <p:nvPr>
            <p:ph sz="quarter" idx="1"/>
          </p:nvPr>
        </p:nvSpPr>
        <p:spPr/>
        <p:txBody>
          <a:bodyPr/>
          <a:lstStyle/>
          <a:p>
            <a:pPr marL="0" indent="0">
              <a:buNone/>
            </a:pPr>
            <a:endParaRPr lang="en-US" dirty="0">
              <a:solidFill>
                <a:schemeClr val="tx1"/>
              </a:solidFill>
            </a:endParaRPr>
          </a:p>
          <a:p>
            <a:pPr marL="0" indent="0">
              <a:buNone/>
            </a:pPr>
            <a:endParaRPr lang="en-US" dirty="0" smtClean="0"/>
          </a:p>
          <a:p>
            <a:pPr marL="0" indent="0">
              <a:buNone/>
            </a:pPr>
            <a:endParaRPr lang="en-US" dirty="0" smtClean="0">
              <a:solidFill>
                <a:schemeClr val="tx1"/>
              </a:solidFill>
            </a:endParaRPr>
          </a:p>
          <a:p>
            <a:pPr marL="0" indent="0">
              <a:buNone/>
            </a:pPr>
            <a:endParaRPr lang="en-US" dirty="0" smtClean="0"/>
          </a:p>
          <a:p>
            <a:pPr marL="0" indent="0">
              <a:buNone/>
            </a:pPr>
            <a:endParaRPr lang="en-US" dirty="0"/>
          </a:p>
          <a:p>
            <a:pPr marL="0" indent="0">
              <a:buNone/>
            </a:pPr>
            <a:endParaRPr lang="en-US" dirty="0"/>
          </a:p>
          <a:p>
            <a:pPr marL="0" indent="0">
              <a:buNone/>
            </a:pPr>
            <a:endParaRPr lang="en-US" dirty="0">
              <a:solidFill>
                <a:schemeClr val="tx1"/>
              </a:solidFill>
            </a:endParaRPr>
          </a:p>
        </p:txBody>
      </p:sp>
      <p:pic>
        <p:nvPicPr>
          <p:cNvPr id="3074" name="Picture 2" descr="C:\Users\Amy\AppData\Local\Microsoft\Windows\Temporary Internet Files\Content.IE5\NZ9J4S5Y\MC900389192[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71548" y="2133600"/>
            <a:ext cx="1918948" cy="2146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2999" y="6310241"/>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7" descr="C:\Users\Amy\AppData\Local\Microsoft\Windows\Temporary Internet Files\Content.IE5\SCP9YYS7\MC900432677[1].png">
            <a:hlinkClick r:id="" action="ppaction://customshow?id=1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436117" y="6186887"/>
            <a:ext cx="667512" cy="7774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Amy\AppData\Local\Microsoft\Windows\Temporary Internet Files\Content.IE5\SCP9YYS7\MC900432677[1].png">
            <a:hlinkClick r:id="" action="ppaction://customshow?id=15"/>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403" y="6166680"/>
            <a:ext cx="683039" cy="7955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my\AppData\Local\Microsoft\Windows\Temporary Internet Files\Content.IE5\VPGD7YC6\MC900442138[1].png">
            <a:hlinkClick r:id="" action="ppaction://customshow?id=7"/>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2442" y="6277075"/>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13026"/>
      </p:ext>
    </p:extLst>
  </p:cSld>
  <p:clrMapOvr>
    <a:masterClrMapping/>
  </p:clrMapOvr>
  <mc:AlternateContent xmlns:mc="http://schemas.openxmlformats.org/markup-compatibility/2006" xmlns:p14="http://schemas.microsoft.com/office/powerpoint/2010/main">
    <mc:Choice Requires="p14">
      <p:transition spd="slow" p14:dur="3000">
        <p:sndAc>
          <p:stSnd>
            <p:snd r:embed="rId2" name="whoosh.wav"/>
          </p:stSnd>
        </p:sndAc>
      </p:transition>
    </mc:Choice>
    <mc:Fallback xmlns="">
      <p:transition spd="slow">
        <p:sndAc>
          <p:stSnd>
            <p:snd r:embed="rId7"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750"/>
                                  </p:stCondLst>
                                  <p:childTnLst>
                                    <p:anim calcmode="lin" valueType="num">
                                      <p:cBhvr additive="base">
                                        <p:cTn id="6" dur="2000"/>
                                        <p:tgtEl>
                                          <p:spTgt spid="3074"/>
                                        </p:tgtEl>
                                        <p:attrNameLst>
                                          <p:attrName>ppt_x</p:attrName>
                                        </p:attrNameLst>
                                      </p:cBhvr>
                                      <p:tavLst>
                                        <p:tav tm="0">
                                          <p:val>
                                            <p:strVal val="ppt_x"/>
                                          </p:val>
                                        </p:tav>
                                        <p:tav tm="100000">
                                          <p:val>
                                            <p:strVal val="1+ppt_w/2"/>
                                          </p:val>
                                        </p:tav>
                                      </p:tavLst>
                                    </p:anim>
                                    <p:anim calcmode="lin" valueType="num">
                                      <p:cBhvr additive="base">
                                        <p:cTn id="7" dur="2000"/>
                                        <p:tgtEl>
                                          <p:spTgt spid="3074"/>
                                        </p:tgtEl>
                                        <p:attrNameLst>
                                          <p:attrName>ppt_y</p:attrName>
                                        </p:attrNameLst>
                                      </p:cBhvr>
                                      <p:tavLst>
                                        <p:tav tm="0">
                                          <p:val>
                                            <p:strVal val="ppt_y"/>
                                          </p:val>
                                        </p:tav>
                                        <p:tav tm="100000">
                                          <p:val>
                                            <p:strVal val="ppt_y"/>
                                          </p:val>
                                        </p:tav>
                                      </p:tavLst>
                                    </p:anim>
                                    <p:set>
                                      <p:cBhvr>
                                        <p:cTn id="8" dur="1" fill="hold">
                                          <p:stCondLst>
                                            <p:cond delay="1999"/>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nodePh="1">
                                  <p:stCondLst>
                                    <p:cond delay="0"/>
                                  </p:stCondLst>
                                  <p:endCondLst>
                                    <p:cond evt="begin" delay="0">
                                      <p:tn val="11"/>
                                    </p:cond>
                                  </p:end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4800" dirty="0" smtClean="0"/>
          </a:p>
          <a:p>
            <a:pPr marL="0" indent="0" algn="ctr">
              <a:buNone/>
            </a:pPr>
            <a:r>
              <a:rPr lang="en-US" sz="4800" dirty="0" smtClean="0"/>
              <a:t>Don’t give up…</a:t>
            </a:r>
          </a:p>
          <a:p>
            <a:pPr marL="0" indent="0" algn="ctr">
              <a:buNone/>
            </a:pPr>
            <a:endParaRPr lang="en-US" sz="2000" dirty="0"/>
          </a:p>
          <a:p>
            <a:pPr marL="0" indent="0" algn="ctr">
              <a:buNone/>
            </a:pPr>
            <a:r>
              <a:rPr lang="en-US" sz="2000" dirty="0" smtClean="0"/>
              <a:t>Remember instructional materials designed using TBI will be unifying and flexible in nature.</a:t>
            </a:r>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4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0227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Nice Job! </a:t>
            </a:r>
          </a:p>
          <a:p>
            <a:pPr marL="0" indent="0" algn="ctr">
              <a:buNone/>
            </a:pPr>
            <a:r>
              <a:rPr lang="en-US" dirty="0" smtClean="0"/>
              <a:t>Instructional </a:t>
            </a:r>
            <a:r>
              <a:rPr lang="en-US" dirty="0"/>
              <a:t>materials designed using TBI will be both unifying and flexible</a:t>
            </a:r>
          </a:p>
        </p:txBody>
      </p:sp>
      <p:pic>
        <p:nvPicPr>
          <p:cNvPr id="1027" name="Picture 3" descr="C:\Users\Amy\AppData\Local\Microsoft\Windows\Temporary Internet Files\Content.IE5\6MJSJI9Q\MC900434910[1].png">
            <a:hlinkClick r:id="" action="ppaction://customshow?id=145"/>
          </p:cNvPr>
          <p:cNvPicPr>
            <a:picLocks noGrp="1" noChangeAspect="1" noChangeArrowheads="1"/>
          </p:cNvPicPr>
          <p:nvPr>
            <p:ph sz="quarter" idx="2"/>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878387"/>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58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review….</a:t>
            </a:r>
            <a:endParaRPr lang="en-US" dirty="0"/>
          </a:p>
        </p:txBody>
      </p:sp>
      <p:sp>
        <p:nvSpPr>
          <p:cNvPr id="3" name="Content Placeholder 2"/>
          <p:cNvSpPr>
            <a:spLocks noGrp="1"/>
          </p:cNvSpPr>
          <p:nvPr>
            <p:ph sz="quarter" idx="1"/>
          </p:nvPr>
        </p:nvSpPr>
        <p:spPr/>
        <p:txBody>
          <a:bodyPr/>
          <a:lstStyle/>
          <a:p>
            <a:pPr marL="0" indent="0">
              <a:buNone/>
            </a:pPr>
            <a:r>
              <a:rPr lang="en-US" dirty="0" smtClean="0"/>
              <a:t>Here we go…..</a:t>
            </a:r>
            <a:endParaRPr lang="en-US" dirty="0"/>
          </a:p>
        </p:txBody>
      </p:sp>
      <p:pic>
        <p:nvPicPr>
          <p:cNvPr id="1026" name="Picture 2" descr="C:\Users\Amy\AppData\Local\Microsoft\Windows\Temporary Internet Files\Content.IE5\VPGD7YC6\MC900389192[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14600" y="3020720"/>
            <a:ext cx="2496769" cy="2320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7" descr="C:\Users\Amy\AppData\Local\Microsoft\Windows\Temporary Internet Files\Content.IE5\SCP9YYS7\MC900432677[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Amy\AppData\Local\Microsoft\Windows\Temporary Internet Files\Content.IE5\SCP9YYS7\MC900432677[1].png">
            <a:hlinkClick r:id="" action="ppaction://customshow?id=60"/>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90166"/>
      </p:ext>
    </p:extLst>
  </p:cSld>
  <p:clrMapOvr>
    <a:masterClrMapping/>
  </p:clrMapOvr>
  <mc:AlternateContent xmlns:mc="http://schemas.openxmlformats.org/markup-compatibility/2006" xmlns:p14="http://schemas.microsoft.com/office/powerpoint/2010/main">
    <mc:Choice Requires="p14">
      <p:transition spd="slow" p14:dur="3000">
        <p:sndAc>
          <p:stSnd>
            <p:snd r:embed="rId2" name="whoosh.wav"/>
          </p:stSnd>
        </p:sndAc>
      </p:transition>
    </mc:Choice>
    <mc:Fallback xmlns="">
      <p:transition spd="slow">
        <p:sndAc>
          <p:stSnd>
            <p:snd r:embed="rId8"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0"/>
                                  </p:stCondLst>
                                  <p:childTnLst>
                                    <p:anim calcmode="lin" valueType="num">
                                      <p:cBhvr additive="base">
                                        <p:cTn id="6" dur="2000"/>
                                        <p:tgtEl>
                                          <p:spTgt spid="1026"/>
                                        </p:tgtEl>
                                        <p:attrNameLst>
                                          <p:attrName>ppt_x</p:attrName>
                                        </p:attrNameLst>
                                      </p:cBhvr>
                                      <p:tavLst>
                                        <p:tav tm="0">
                                          <p:val>
                                            <p:strVal val="ppt_x"/>
                                          </p:val>
                                        </p:tav>
                                        <p:tav tm="100000">
                                          <p:val>
                                            <p:strVal val="1+ppt_w/2"/>
                                          </p:val>
                                        </p:tav>
                                      </p:tavLst>
                                    </p:anim>
                                    <p:anim calcmode="lin" valueType="num">
                                      <p:cBhvr additive="base">
                                        <p:cTn id="7" dur="2000"/>
                                        <p:tgtEl>
                                          <p:spTgt spid="1026"/>
                                        </p:tgtEl>
                                        <p:attrNameLst>
                                          <p:attrName>ppt_y</p:attrName>
                                        </p:attrNameLst>
                                      </p:cBhvr>
                                      <p:tavLst>
                                        <p:tav tm="0">
                                          <p:val>
                                            <p:strVal val="ppt_y"/>
                                          </p:val>
                                        </p:tav>
                                        <p:tav tm="100000">
                                          <p:val>
                                            <p:strVal val="ppt_y"/>
                                          </p:val>
                                        </p:tav>
                                      </p:tavLst>
                                    </p:anim>
                                    <p:set>
                                      <p:cBhvr>
                                        <p:cTn id="8"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 TBI Review</a:t>
            </a:r>
            <a:endParaRPr lang="en-US" dirty="0">
              <a:solidFill>
                <a:schemeClr val="tx2"/>
              </a:solidFill>
            </a:endParaRPr>
          </a:p>
        </p:txBody>
      </p:sp>
      <p:grpSp>
        <p:nvGrpSpPr>
          <p:cNvPr id="5" name="Group 2"/>
          <p:cNvGrpSpPr>
            <a:grpSpLocks/>
          </p:cNvGrpSpPr>
          <p:nvPr/>
        </p:nvGrpSpPr>
        <p:grpSpPr bwMode="auto">
          <a:xfrm>
            <a:off x="2148114" y="1806255"/>
            <a:ext cx="4800600" cy="4133603"/>
            <a:chOff x="1824" y="633"/>
            <a:chExt cx="2834" cy="2849"/>
          </a:xfrm>
        </p:grpSpPr>
        <p:sp>
          <p:nvSpPr>
            <p:cNvPr id="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0" name="TextBox 9"/>
          <p:cNvSpPr txBox="1"/>
          <p:nvPr/>
        </p:nvSpPr>
        <p:spPr>
          <a:xfrm>
            <a:off x="3060605" y="4080068"/>
            <a:ext cx="1752600" cy="369332"/>
          </a:xfrm>
          <a:prstGeom prst="rect">
            <a:avLst/>
          </a:prstGeom>
          <a:noFill/>
        </p:spPr>
        <p:txBody>
          <a:bodyPr wrap="square" rtlCol="0">
            <a:spAutoFit/>
          </a:bodyPr>
          <a:lstStyle/>
          <a:p>
            <a:r>
              <a:rPr lang="en-US" dirty="0" smtClean="0">
                <a:solidFill>
                  <a:prstClr val="black"/>
                </a:solidFill>
              </a:rPr>
              <a:t>TBI &amp; SRM</a:t>
            </a:r>
            <a:endParaRPr lang="en-US" dirty="0">
              <a:solidFill>
                <a:prstClr val="black"/>
              </a:solidFill>
            </a:endParaRPr>
          </a:p>
        </p:txBody>
      </p:sp>
      <p:sp>
        <p:nvSpPr>
          <p:cNvPr id="11" name="TextBox 10"/>
          <p:cNvSpPr txBox="1"/>
          <p:nvPr/>
        </p:nvSpPr>
        <p:spPr>
          <a:xfrm>
            <a:off x="4769614" y="4141661"/>
            <a:ext cx="1752600" cy="369332"/>
          </a:xfrm>
          <a:prstGeom prst="rect">
            <a:avLst/>
          </a:prstGeom>
          <a:noFill/>
        </p:spPr>
        <p:txBody>
          <a:bodyPr wrap="square" rtlCol="0">
            <a:spAutoFit/>
          </a:bodyPr>
          <a:lstStyle/>
          <a:p>
            <a:r>
              <a:rPr lang="en-US" dirty="0" smtClean="0">
                <a:solidFill>
                  <a:prstClr val="black"/>
                </a:solidFill>
              </a:rPr>
              <a:t>Applying TBP</a:t>
            </a:r>
            <a:endParaRPr lang="en-US" dirty="0">
              <a:solidFill>
                <a:prstClr val="black"/>
              </a:solidFill>
            </a:endParaRPr>
          </a:p>
        </p:txBody>
      </p:sp>
      <p:sp>
        <p:nvSpPr>
          <p:cNvPr id="12" name="TextBox 11"/>
          <p:cNvSpPr txBox="1"/>
          <p:nvPr/>
        </p:nvSpPr>
        <p:spPr>
          <a:xfrm>
            <a:off x="4876800" y="2559184"/>
            <a:ext cx="1752600" cy="369332"/>
          </a:xfrm>
          <a:prstGeom prst="rect">
            <a:avLst/>
          </a:prstGeom>
          <a:noFill/>
        </p:spPr>
        <p:txBody>
          <a:bodyPr wrap="square" rtlCol="0">
            <a:spAutoFit/>
          </a:bodyPr>
          <a:lstStyle/>
          <a:p>
            <a:r>
              <a:rPr lang="en-US" dirty="0" smtClean="0">
                <a:solidFill>
                  <a:prstClr val="black"/>
                </a:solidFill>
              </a:rPr>
              <a:t>Using TBI</a:t>
            </a:r>
            <a:endParaRPr lang="en-US" dirty="0">
              <a:solidFill>
                <a:prstClr val="black"/>
              </a:solidFill>
            </a:endParaRPr>
          </a:p>
        </p:txBody>
      </p:sp>
      <p:sp>
        <p:nvSpPr>
          <p:cNvPr id="13" name="TextBox 12"/>
          <p:cNvSpPr txBox="1"/>
          <p:nvPr/>
        </p:nvSpPr>
        <p:spPr>
          <a:xfrm>
            <a:off x="3060605" y="3048545"/>
            <a:ext cx="1752600" cy="369332"/>
          </a:xfrm>
          <a:prstGeom prst="rect">
            <a:avLst/>
          </a:prstGeom>
          <a:noFill/>
        </p:spPr>
        <p:txBody>
          <a:bodyPr wrap="square" rtlCol="0">
            <a:spAutoFit/>
          </a:bodyPr>
          <a:lstStyle/>
          <a:p>
            <a:r>
              <a:rPr lang="en-US" dirty="0" smtClean="0">
                <a:solidFill>
                  <a:prstClr val="black"/>
                </a:solidFill>
              </a:rPr>
              <a:t>What is TBI?</a:t>
            </a:r>
            <a:endParaRPr lang="en-US" dirty="0">
              <a:solidFill>
                <a:prstClr val="black"/>
              </a:solidFill>
            </a:endParaRPr>
          </a:p>
        </p:txBody>
      </p:sp>
      <p:pic>
        <p:nvPicPr>
          <p:cNvPr id="14" name="Picture 7" descr="C:\Users\Amy\AppData\Local\Microsoft\Windows\Temporary Internet Files\Content.IE5\SCP9YYS7\MC900432677[1].png">
            <a:hlinkClick r:id="" action="ppaction://customshow?id=6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Amy\AppData\Local\Microsoft\Windows\Temporary Internet Files\Content.IE5\SCP9YYS7\MC900432677[1].png">
            <a:hlinkClick r:id="" action="ppaction://customshow?id=58"/>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
          <p:cNvGrpSpPr>
            <a:grpSpLocks/>
          </p:cNvGrpSpPr>
          <p:nvPr/>
        </p:nvGrpSpPr>
        <p:grpSpPr bwMode="auto">
          <a:xfrm>
            <a:off x="3540115" y="6310399"/>
            <a:ext cx="790882" cy="486525"/>
            <a:chOff x="1824" y="633"/>
            <a:chExt cx="2834" cy="2849"/>
          </a:xfrm>
        </p:grpSpPr>
        <p:sp>
          <p:nvSpPr>
            <p:cNvPr id="1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02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2000"/>
                                  </p:stCondLst>
                                  <p:childTnLst>
                                    <p:animEffect transition="out" filter="fade">
                                      <p:cBhvr>
                                        <p:cTn id="6" dur="2750" tmFilter="0, 0; .2, .5; .8, .5; 1, 0"/>
                                        <p:tgtEl>
                                          <p:spTgt spid="5"/>
                                        </p:tgtEl>
                                      </p:cBhvr>
                                    </p:animEffect>
                                    <p:animScale>
                                      <p:cBhvr>
                                        <p:cTn id="7" dur="1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40" y="152400"/>
            <a:ext cx="6965245" cy="1202485"/>
          </a:xfrm>
        </p:spPr>
        <p:txBody>
          <a:bodyPr>
            <a:normAutofit/>
          </a:bodyPr>
          <a:lstStyle/>
          <a:p>
            <a:r>
              <a:rPr lang="en-US" sz="2800" dirty="0" smtClean="0">
                <a:solidFill>
                  <a:schemeClr val="tx2"/>
                </a:solidFill>
              </a:rPr>
              <a:t>Review Exercise: Putting it all Together</a:t>
            </a:r>
            <a:endParaRPr lang="en-US" sz="2800" dirty="0">
              <a:solidFill>
                <a:schemeClr val="tx2"/>
              </a:solidFill>
            </a:endParaRPr>
          </a:p>
        </p:txBody>
      </p:sp>
      <p:sp>
        <p:nvSpPr>
          <p:cNvPr id="3" name="Content Placeholder 2"/>
          <p:cNvSpPr>
            <a:spLocks noGrp="1"/>
          </p:cNvSpPr>
          <p:nvPr>
            <p:ph sz="quarter" idx="1"/>
          </p:nvPr>
        </p:nvSpPr>
        <p:spPr>
          <a:xfrm>
            <a:off x="610226" y="1752600"/>
            <a:ext cx="8214360" cy="4046669"/>
          </a:xfrm>
        </p:spPr>
        <p:txBody>
          <a:bodyPr>
            <a:noAutofit/>
          </a:bodyPr>
          <a:lstStyle/>
          <a:p>
            <a:pPr>
              <a:buFont typeface="Courier New" pitchFamily="49" charset="0"/>
              <a:buChar char="o"/>
            </a:pPr>
            <a:r>
              <a:rPr lang="en-US" sz="1800" dirty="0"/>
              <a:t>T</a:t>
            </a:r>
            <a:r>
              <a:rPr lang="en-US" sz="1800" dirty="0" smtClean="0"/>
              <a:t>hink </a:t>
            </a:r>
            <a:r>
              <a:rPr lang="en-US" sz="1800" dirty="0"/>
              <a:t>of a general theme that </a:t>
            </a:r>
            <a:r>
              <a:rPr lang="en-US" sz="1800" dirty="0" smtClean="0"/>
              <a:t>you are </a:t>
            </a:r>
            <a:r>
              <a:rPr lang="en-US" sz="1800" dirty="0"/>
              <a:t>interested in and </a:t>
            </a:r>
            <a:r>
              <a:rPr lang="en-US" sz="1800" dirty="0" smtClean="0"/>
              <a:t>write </a:t>
            </a:r>
            <a:r>
              <a:rPr lang="en-US" sz="1800" dirty="0"/>
              <a:t>it down (</a:t>
            </a:r>
            <a:r>
              <a:rPr lang="en-US" sz="1800" dirty="0" err="1"/>
              <a:t>ie</a:t>
            </a:r>
            <a:r>
              <a:rPr lang="en-US" sz="1800" dirty="0"/>
              <a:t>. Sports, United States, fruit, etc..). </a:t>
            </a:r>
            <a:r>
              <a:rPr lang="en-US" sz="1800" dirty="0" smtClean="0"/>
              <a:t>Think of your theme </a:t>
            </a:r>
            <a:r>
              <a:rPr lang="en-US" sz="1800" dirty="0"/>
              <a:t>as a concept to create a theme-based instructional unit. D</a:t>
            </a:r>
            <a:r>
              <a:rPr lang="en-US" sz="1800" dirty="0" smtClean="0"/>
              <a:t>raw a circle in the notes you have taken. Add the name of the theme you thought of. Now write </a:t>
            </a:r>
            <a:r>
              <a:rPr lang="en-US" sz="1800" dirty="0"/>
              <a:t>down answers to the following questions webbing </a:t>
            </a:r>
            <a:r>
              <a:rPr lang="en-US" sz="1800" dirty="0" smtClean="0"/>
              <a:t>them </a:t>
            </a:r>
            <a:r>
              <a:rPr lang="en-US" sz="1800" dirty="0"/>
              <a:t>out from </a:t>
            </a:r>
            <a:r>
              <a:rPr lang="en-US" sz="1800" dirty="0" smtClean="0"/>
              <a:t>your theme</a:t>
            </a:r>
            <a:r>
              <a:rPr lang="en-US" sz="1800" dirty="0"/>
              <a:t>: </a:t>
            </a:r>
            <a:endParaRPr lang="en-US" sz="1800" dirty="0" smtClean="0"/>
          </a:p>
          <a:p>
            <a:pPr marL="457200" indent="-457200">
              <a:buAutoNum type="arabicPeriod"/>
            </a:pPr>
            <a:r>
              <a:rPr lang="en-US" sz="1800" dirty="0" smtClean="0"/>
              <a:t>What </a:t>
            </a:r>
            <a:r>
              <a:rPr lang="en-US" sz="1800" dirty="0"/>
              <a:t>support would </a:t>
            </a:r>
            <a:r>
              <a:rPr lang="en-US" sz="1800" dirty="0" smtClean="0"/>
              <a:t>you </a:t>
            </a:r>
            <a:r>
              <a:rPr lang="en-US" sz="1800" dirty="0"/>
              <a:t>need and from whom?  </a:t>
            </a:r>
            <a:endParaRPr lang="en-US" sz="1800" dirty="0" smtClean="0"/>
          </a:p>
          <a:p>
            <a:pPr marL="457200" indent="-457200">
              <a:buAutoNum type="arabicPeriod"/>
            </a:pPr>
            <a:r>
              <a:rPr lang="en-US" sz="1800" dirty="0" smtClean="0"/>
              <a:t>What </a:t>
            </a:r>
            <a:r>
              <a:rPr lang="en-US" sz="1800" dirty="0"/>
              <a:t>subjects, courses would need to be combined to be able to teach this theme across the curriculum?  </a:t>
            </a:r>
            <a:endParaRPr lang="en-US" sz="1800" dirty="0" smtClean="0"/>
          </a:p>
          <a:p>
            <a:pPr marL="457200" indent="-457200">
              <a:buAutoNum type="arabicPeriod"/>
            </a:pPr>
            <a:r>
              <a:rPr lang="en-US" sz="1800" dirty="0" smtClean="0"/>
              <a:t>What </a:t>
            </a:r>
            <a:r>
              <a:rPr lang="en-US" sz="1800" dirty="0"/>
              <a:t>activities would </a:t>
            </a:r>
            <a:r>
              <a:rPr lang="en-US" sz="1800" dirty="0" smtClean="0"/>
              <a:t>you </a:t>
            </a:r>
            <a:r>
              <a:rPr lang="en-US" sz="1800" dirty="0"/>
              <a:t>want to do? </a:t>
            </a:r>
            <a:endParaRPr lang="en-US" sz="1800" dirty="0" smtClean="0"/>
          </a:p>
          <a:p>
            <a:pPr marL="457200" indent="-457200">
              <a:buAutoNum type="arabicPeriod"/>
            </a:pPr>
            <a:r>
              <a:rPr lang="en-US" sz="1800" dirty="0" smtClean="0"/>
              <a:t>What </a:t>
            </a:r>
            <a:r>
              <a:rPr lang="en-US" sz="1800" dirty="0"/>
              <a:t>resources would </a:t>
            </a:r>
            <a:r>
              <a:rPr lang="en-US" sz="1800" dirty="0" smtClean="0"/>
              <a:t>you </a:t>
            </a:r>
            <a:r>
              <a:rPr lang="en-US" sz="1800" dirty="0"/>
              <a:t>need?  </a:t>
            </a:r>
          </a:p>
          <a:p>
            <a:pPr marL="0" indent="0">
              <a:buNone/>
            </a:pPr>
            <a:r>
              <a:rPr lang="en-US" sz="1800" dirty="0" smtClean="0"/>
              <a:t>Now </a:t>
            </a:r>
            <a:r>
              <a:rPr lang="en-US" sz="1800" dirty="0"/>
              <a:t>look down at the “theme” </a:t>
            </a:r>
            <a:r>
              <a:rPr lang="en-US" sz="1800" dirty="0" smtClean="0"/>
              <a:t>you </a:t>
            </a:r>
            <a:r>
              <a:rPr lang="en-US" sz="1800" dirty="0"/>
              <a:t>just created and reflect on the following two questions: Why would </a:t>
            </a:r>
            <a:r>
              <a:rPr lang="en-US" sz="1800" dirty="0" smtClean="0"/>
              <a:t>you </a:t>
            </a:r>
            <a:r>
              <a:rPr lang="en-US" sz="1800" dirty="0"/>
              <a:t>use this approach to design instructional materials and when would </a:t>
            </a:r>
            <a:r>
              <a:rPr lang="en-US" sz="1800" dirty="0" smtClean="0"/>
              <a:t>you </a:t>
            </a:r>
            <a:r>
              <a:rPr lang="en-US" sz="1800" dirty="0"/>
              <a:t>use this instructional approach? </a:t>
            </a:r>
          </a:p>
        </p:txBody>
      </p:sp>
      <p:pic>
        <p:nvPicPr>
          <p:cNvPr id="4" name="Picture 7" descr="C:\Users\Amy\AppData\Local\Microsoft\Windows\Temporary Internet Files\Content.IE5\SCP9YYS7\MC900432677[1].png">
            <a:hlinkClick r:id="" action="ppaction://customshow?id=6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9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TBI Conclusion</a:t>
            </a:r>
            <a:endParaRPr lang="en-US" dirty="0">
              <a:solidFill>
                <a:schemeClr val="tx2"/>
              </a:solidFill>
            </a:endParaRPr>
          </a:p>
        </p:txBody>
      </p:sp>
      <p:sp>
        <p:nvSpPr>
          <p:cNvPr id="11" name="Rectangle 10"/>
          <p:cNvSpPr/>
          <p:nvPr/>
        </p:nvSpPr>
        <p:spPr>
          <a:xfrm>
            <a:off x="1676400" y="2819400"/>
            <a:ext cx="5575261" cy="3170099"/>
          </a:xfrm>
          <a:prstGeom prst="rect">
            <a:avLst/>
          </a:prstGeom>
        </p:spPr>
        <p:txBody>
          <a:bodyPr wrap="square">
            <a:spAutoFit/>
          </a:bodyPr>
          <a:lstStyle/>
          <a:p>
            <a:r>
              <a:rPr lang="en-US" sz="2000" b="1" dirty="0"/>
              <a:t>Section Overview</a:t>
            </a:r>
          </a:p>
          <a:p>
            <a:endParaRPr lang="en-US" sz="2000" dirty="0"/>
          </a:p>
          <a:p>
            <a:r>
              <a:rPr lang="en-US" sz="2000" dirty="0" smtClean="0"/>
              <a:t>In this </a:t>
            </a:r>
            <a:r>
              <a:rPr lang="en-US" sz="2000" dirty="0"/>
              <a:t>section </a:t>
            </a:r>
            <a:r>
              <a:rPr lang="en-US" sz="2000" dirty="0" smtClean="0"/>
              <a:t>you will review everything </a:t>
            </a:r>
            <a:r>
              <a:rPr lang="en-US" sz="2000" dirty="0"/>
              <a:t>you have viewed in this instructional module:</a:t>
            </a:r>
          </a:p>
          <a:p>
            <a:endParaRPr lang="en-US" sz="2000" dirty="0"/>
          </a:p>
          <a:p>
            <a:pPr>
              <a:buFont typeface="Courier New" pitchFamily="49" charset="0"/>
              <a:buChar char="o"/>
            </a:pPr>
            <a:r>
              <a:rPr lang="en-US" sz="2000" dirty="0" smtClean="0"/>
              <a:t> Instructional Objectives</a:t>
            </a:r>
            <a:endParaRPr lang="en-US" sz="2000" dirty="0"/>
          </a:p>
          <a:p>
            <a:pPr>
              <a:buFont typeface="Courier New" pitchFamily="49" charset="0"/>
              <a:buChar char="o"/>
            </a:pPr>
            <a:r>
              <a:rPr lang="en-US" sz="2000" dirty="0" smtClean="0"/>
              <a:t> Understanding </a:t>
            </a:r>
            <a:r>
              <a:rPr lang="en-US" sz="2000" dirty="0"/>
              <a:t>TBI</a:t>
            </a:r>
          </a:p>
          <a:p>
            <a:pPr>
              <a:buFont typeface="Courier New" pitchFamily="49" charset="0"/>
              <a:buChar char="o"/>
            </a:pPr>
            <a:r>
              <a:rPr lang="en-US" sz="2000" dirty="0" smtClean="0"/>
              <a:t> Comparing </a:t>
            </a:r>
            <a:r>
              <a:rPr lang="en-US" sz="2000" dirty="0"/>
              <a:t>TBI and SRM</a:t>
            </a:r>
          </a:p>
          <a:p>
            <a:pPr>
              <a:buFont typeface="Courier New" pitchFamily="49" charset="0"/>
              <a:buChar char="o"/>
            </a:pPr>
            <a:r>
              <a:rPr lang="en-US" sz="2000" dirty="0" smtClean="0"/>
              <a:t> Using </a:t>
            </a:r>
            <a:r>
              <a:rPr lang="en-US" sz="2000" dirty="0"/>
              <a:t>TBI</a:t>
            </a:r>
          </a:p>
          <a:p>
            <a:pPr>
              <a:buFont typeface="Courier New" pitchFamily="49" charset="0"/>
              <a:buChar char="o"/>
            </a:pPr>
            <a:r>
              <a:rPr lang="en-US" sz="2000" dirty="0" smtClean="0"/>
              <a:t> Implications </a:t>
            </a:r>
            <a:r>
              <a:rPr lang="en-US" sz="2000" dirty="0"/>
              <a:t>of Applying Theme Based </a:t>
            </a:r>
            <a:r>
              <a:rPr lang="en-US" sz="2000" dirty="0" smtClean="0"/>
              <a:t>Principles</a:t>
            </a:r>
          </a:p>
        </p:txBody>
      </p:sp>
      <p:pic>
        <p:nvPicPr>
          <p:cNvPr id="4" name="Picture 7" descr="C:\Users\Amy\AppData\Local\Microsoft\Windows\Temporary Internet Files\Content.IE5\SCP9YYS7\MC900432677[1].png">
            <a:hlinkClick r:id="" action="ppaction://customshow?id=6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57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Instructional Objectives Review</a:t>
            </a:r>
            <a:endParaRPr lang="en-US" dirty="0">
              <a:solidFill>
                <a:schemeClr val="tx2"/>
              </a:solidFill>
            </a:endParaRPr>
          </a:p>
        </p:txBody>
      </p:sp>
      <p:sp>
        <p:nvSpPr>
          <p:cNvPr id="3" name="Content Placeholder 2"/>
          <p:cNvSpPr>
            <a:spLocks noGrp="1"/>
          </p:cNvSpPr>
          <p:nvPr>
            <p:ph sz="quarter" idx="1"/>
          </p:nvPr>
        </p:nvSpPr>
        <p:spPr>
          <a:xfrm>
            <a:off x="457200" y="1849877"/>
            <a:ext cx="8236517" cy="4356848"/>
          </a:xfrm>
        </p:spPr>
        <p:txBody>
          <a:bodyPr>
            <a:normAutofit fontScale="47500" lnSpcReduction="20000"/>
          </a:bodyPr>
          <a:lstStyle/>
          <a:p>
            <a:pPr lvl="0">
              <a:buFont typeface="Courier New" pitchFamily="49" charset="0"/>
              <a:buChar char="o"/>
            </a:pPr>
            <a:r>
              <a:rPr lang="en-US" sz="3500" dirty="0"/>
              <a:t>A) important information regarding what is theme-based instruction, who developed the theme-based approach, preconditions of theme-based instruction, when this approach was developed, how widely used is the theme-based instruction, what are the theoretical foundations of theme-based instruction and how to implement thematic instruction</a:t>
            </a:r>
          </a:p>
          <a:p>
            <a:pPr lvl="0">
              <a:buFont typeface="Courier New" pitchFamily="49" charset="0"/>
              <a:buChar char="o"/>
            </a:pPr>
            <a:endParaRPr lang="en-US" sz="3500" dirty="0"/>
          </a:p>
          <a:p>
            <a:pPr>
              <a:buFont typeface="Courier New" pitchFamily="49" charset="0"/>
              <a:buChar char="o"/>
            </a:pPr>
            <a:r>
              <a:rPr lang="en-US" sz="3500" dirty="0"/>
              <a:t>B ) important similarities and differences of theme-based principles when compared to the Smith and Ragan </a:t>
            </a:r>
            <a:r>
              <a:rPr lang="en-US" sz="3500" dirty="0" smtClean="0"/>
              <a:t>model</a:t>
            </a:r>
          </a:p>
          <a:p>
            <a:pPr marL="0" indent="0">
              <a:buNone/>
            </a:pPr>
            <a:endParaRPr lang="en-US" sz="3500" dirty="0"/>
          </a:p>
          <a:p>
            <a:pPr>
              <a:buFont typeface="Courier New" pitchFamily="49" charset="0"/>
              <a:buChar char="o"/>
            </a:pPr>
            <a:r>
              <a:rPr lang="en-US" sz="3500" dirty="0"/>
              <a:t> C)  important type of learning contexts and situations that would be most appropriate to use theme-based instruction (classroom orientation, product orientation, system orientation, nature of the learners, type of learning outcomes, learning environment) </a:t>
            </a:r>
          </a:p>
          <a:p>
            <a:pPr>
              <a:buFont typeface="Courier New" pitchFamily="49" charset="0"/>
              <a:buChar char="o"/>
            </a:pPr>
            <a:endParaRPr lang="en-US" sz="3500" dirty="0"/>
          </a:p>
          <a:p>
            <a:pPr>
              <a:buFont typeface="Courier New" pitchFamily="49" charset="0"/>
              <a:buChar char="o"/>
            </a:pPr>
            <a:r>
              <a:rPr lang="en-US" sz="3500" dirty="0"/>
              <a:t>D) important implications regarding the application of theme-based principles to the development of instructional materials (recognize how instructional materials developed using the theme-based approach would differ or be unique from instructional materials developed using other instructional models).</a:t>
            </a:r>
          </a:p>
          <a:p>
            <a:endParaRPr lang="en-US" dirty="0"/>
          </a:p>
        </p:txBody>
      </p:sp>
      <p:pic>
        <p:nvPicPr>
          <p:cNvPr id="4" name="Picture 7" descr="C:\Users\Amy\AppData\Local\Microsoft\Windows\Temporary Internet Files\Content.IE5\SCP9YYS7\MC900432677[1].png">
            <a:hlinkClick r:id="" action="ppaction://customshow?id=64"/>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86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48" y="321514"/>
            <a:ext cx="6965245" cy="1202485"/>
          </a:xfrm>
        </p:spPr>
        <p:txBody>
          <a:bodyPr>
            <a:normAutofit/>
          </a:bodyPr>
          <a:lstStyle/>
          <a:p>
            <a:r>
              <a:rPr lang="en-US" sz="4000" dirty="0" smtClean="0">
                <a:solidFill>
                  <a:schemeClr val="tx2"/>
                </a:solidFill>
              </a:rPr>
              <a:t>Understanding TBI Review</a:t>
            </a:r>
            <a:endParaRPr lang="en-US" sz="4000" dirty="0">
              <a:solidFill>
                <a:schemeClr val="tx2"/>
              </a:solidFill>
            </a:endParaRPr>
          </a:p>
        </p:txBody>
      </p:sp>
      <p:sp>
        <p:nvSpPr>
          <p:cNvPr id="3" name="Content Placeholder 2"/>
          <p:cNvSpPr>
            <a:spLocks noGrp="1"/>
          </p:cNvSpPr>
          <p:nvPr>
            <p:ph sz="quarter" idx="1"/>
          </p:nvPr>
        </p:nvSpPr>
        <p:spPr>
          <a:xfrm>
            <a:off x="533400" y="1752600"/>
            <a:ext cx="8005003" cy="4191000"/>
          </a:xfrm>
        </p:spPr>
        <p:txBody>
          <a:bodyPr>
            <a:noAutofit/>
          </a:bodyPr>
          <a:lstStyle/>
          <a:p>
            <a:pPr marL="0" indent="0">
              <a:buNone/>
            </a:pPr>
            <a:r>
              <a:rPr lang="en-US" sz="1600" dirty="0">
                <a:latin typeface="Franklin Gothic Book" pitchFamily="34" charset="0"/>
                <a:cs typeface="Times New Roman" pitchFamily="18" charset="0"/>
              </a:rPr>
              <a:t>Theme-based instruction is an approach that facilitates learning </a:t>
            </a:r>
            <a:r>
              <a:rPr lang="en-US" sz="1600" dirty="0" smtClean="0">
                <a:latin typeface="Franklin Gothic Book" pitchFamily="34" charset="0"/>
                <a:cs typeface="Times New Roman" pitchFamily="18" charset="0"/>
              </a:rPr>
              <a:t>through various </a:t>
            </a:r>
            <a:r>
              <a:rPr lang="en-US" sz="1600" dirty="0">
                <a:latin typeface="Franklin Gothic Book" pitchFamily="34" charset="0"/>
                <a:cs typeface="Times New Roman" pitchFamily="18" charset="0"/>
              </a:rPr>
              <a:t>domains in order to support a </a:t>
            </a:r>
            <a:r>
              <a:rPr lang="en-US" sz="1600" b="1" dirty="0">
                <a:latin typeface="Franklin Gothic Book" pitchFamily="34" charset="0"/>
                <a:cs typeface="Times New Roman" pitchFamily="18" charset="0"/>
              </a:rPr>
              <a:t>unifying theme.  </a:t>
            </a:r>
            <a:r>
              <a:rPr lang="en-US" sz="1600" dirty="0">
                <a:latin typeface="Franklin Gothic Book" pitchFamily="34" charset="0"/>
                <a:cs typeface="Times New Roman" pitchFamily="18" charset="0"/>
              </a:rPr>
              <a:t>The </a:t>
            </a:r>
            <a:r>
              <a:rPr lang="en-US" sz="1600" dirty="0" smtClean="0">
                <a:latin typeface="Franklin Gothic Book" pitchFamily="34" charset="0"/>
                <a:cs typeface="Times New Roman" pitchFamily="18" charset="0"/>
              </a:rPr>
              <a:t>key being everything </a:t>
            </a:r>
            <a:r>
              <a:rPr lang="en-US" sz="1600" dirty="0">
                <a:latin typeface="Franklin Gothic Book" pitchFamily="34" charset="0"/>
                <a:cs typeface="Times New Roman" pitchFamily="18" charset="0"/>
              </a:rPr>
              <a:t>needs to revolve around the </a:t>
            </a:r>
            <a:r>
              <a:rPr lang="en-US" sz="1600" b="1" dirty="0">
                <a:latin typeface="Franklin Gothic Book" pitchFamily="34" charset="0"/>
                <a:cs typeface="Times New Roman" pitchFamily="18" charset="0"/>
              </a:rPr>
              <a:t>theme </a:t>
            </a:r>
            <a:r>
              <a:rPr lang="en-US" sz="1600" dirty="0" smtClean="0">
                <a:latin typeface="Franklin Gothic Book" pitchFamily="34" charset="0"/>
                <a:cs typeface="Times New Roman" pitchFamily="18" charset="0"/>
              </a:rPr>
              <a:t>(</a:t>
            </a:r>
            <a:r>
              <a:rPr lang="en-US" sz="1600" dirty="0">
                <a:latin typeface="Franklin Gothic Book" pitchFamily="34" charset="0"/>
                <a:cs typeface="Times New Roman" pitchFamily="18" charset="0"/>
              </a:rPr>
              <a:t>whatever theme that it may be</a:t>
            </a:r>
            <a:r>
              <a:rPr lang="en-US" sz="1600" dirty="0" smtClean="0">
                <a:latin typeface="Franklin Gothic Book" pitchFamily="34" charset="0"/>
                <a:cs typeface="Times New Roman" pitchFamily="18" charset="0"/>
              </a:rPr>
              <a:t>).</a:t>
            </a:r>
          </a:p>
          <a:p>
            <a:pPr marL="0" indent="0">
              <a:buNone/>
            </a:pPr>
            <a:endParaRPr lang="en-US" sz="1400" dirty="0">
              <a:latin typeface="Franklin Gothic Book" pitchFamily="34" charset="0"/>
              <a:cs typeface="Times New Roman" pitchFamily="18" charset="0"/>
            </a:endParaRPr>
          </a:p>
          <a:p>
            <a:pPr marL="0" lvl="0" indent="0">
              <a:buClr>
                <a:srgbClr val="AA2B1E"/>
              </a:buClr>
              <a:buNone/>
            </a:pPr>
            <a:r>
              <a:rPr lang="en-US" sz="1600" dirty="0"/>
              <a:t>Theme based principles are based on Merrill’s First Principles.  </a:t>
            </a:r>
          </a:p>
          <a:p>
            <a:pPr lvl="0">
              <a:buClr>
                <a:srgbClr val="AA2B1E"/>
              </a:buClr>
              <a:buFont typeface="Courier New" pitchFamily="49" charset="0"/>
              <a:buChar char="o"/>
            </a:pPr>
            <a:r>
              <a:rPr lang="en-US" sz="1400" dirty="0"/>
              <a:t>Use an unifying theme that ties all instruction together</a:t>
            </a:r>
          </a:p>
          <a:p>
            <a:pPr lvl="0">
              <a:buClr>
                <a:srgbClr val="AA2B1E"/>
              </a:buClr>
              <a:buFont typeface="Courier New" pitchFamily="49" charset="0"/>
              <a:buChar char="o"/>
            </a:pPr>
            <a:r>
              <a:rPr lang="en-US" sz="1400" dirty="0"/>
              <a:t>Instruction is focused on primary learning goals</a:t>
            </a:r>
          </a:p>
          <a:p>
            <a:pPr lvl="0">
              <a:buClr>
                <a:srgbClr val="AA2B1E"/>
              </a:buClr>
              <a:buFont typeface="Courier New" pitchFamily="49" charset="0"/>
              <a:buChar char="o"/>
            </a:pPr>
            <a:r>
              <a:rPr lang="en-US" sz="1400" dirty="0"/>
              <a:t>Uses many kinds of instructional activities</a:t>
            </a:r>
          </a:p>
          <a:p>
            <a:pPr lvl="0">
              <a:buClr>
                <a:srgbClr val="AA2B1E"/>
              </a:buClr>
              <a:buFont typeface="Courier New" pitchFamily="49" charset="0"/>
              <a:buChar char="o"/>
            </a:pPr>
            <a:r>
              <a:rPr lang="en-US" sz="1400" dirty="0"/>
              <a:t>Provide students with many resources related to instruction</a:t>
            </a:r>
          </a:p>
          <a:p>
            <a:pPr lvl="0">
              <a:buClr>
                <a:srgbClr val="AA2B1E"/>
              </a:buClr>
              <a:buFont typeface="Courier New" pitchFamily="49" charset="0"/>
              <a:buChar char="o"/>
            </a:pPr>
            <a:r>
              <a:rPr lang="en-US" sz="1400" dirty="0"/>
              <a:t>Use authentic assessment</a:t>
            </a:r>
          </a:p>
          <a:p>
            <a:pPr marL="0" lvl="0" indent="0">
              <a:buClr>
                <a:srgbClr val="AA2B1E"/>
              </a:buClr>
              <a:buNone/>
            </a:pPr>
            <a:endParaRPr lang="en-US" sz="1400" dirty="0"/>
          </a:p>
          <a:p>
            <a:pPr marL="0" lvl="0" indent="0">
              <a:buClr>
                <a:srgbClr val="AA2B1E"/>
              </a:buClr>
              <a:buNone/>
            </a:pPr>
            <a:r>
              <a:rPr lang="en-US" sz="1600" dirty="0"/>
              <a:t>There are three ways to create instructional activities</a:t>
            </a:r>
          </a:p>
          <a:p>
            <a:pPr lvl="0">
              <a:buClr>
                <a:srgbClr val="AA2B1E"/>
              </a:buClr>
              <a:buFont typeface="Courier New" pitchFamily="49" charset="0"/>
              <a:buChar char="o"/>
            </a:pPr>
            <a:r>
              <a:rPr lang="en-US" sz="1400" dirty="0" err="1"/>
              <a:t>Kovalik</a:t>
            </a:r>
            <a:r>
              <a:rPr lang="en-US" sz="1400" dirty="0"/>
              <a:t> and </a:t>
            </a:r>
            <a:r>
              <a:rPr lang="en-US" sz="1400" dirty="0" err="1"/>
              <a:t>Olsens</a:t>
            </a:r>
            <a:r>
              <a:rPr lang="en-US" sz="1400" dirty="0"/>
              <a:t>- Key Points and Associated Inquiries</a:t>
            </a:r>
          </a:p>
          <a:p>
            <a:pPr lvl="0">
              <a:buClr>
                <a:srgbClr val="AA2B1E"/>
              </a:buClr>
              <a:buFont typeface="Courier New" pitchFamily="49" charset="0"/>
              <a:buChar char="o"/>
            </a:pPr>
            <a:r>
              <a:rPr lang="en-US" sz="1400" dirty="0" err="1"/>
              <a:t>Dirkx</a:t>
            </a:r>
            <a:r>
              <a:rPr lang="en-US" sz="1400" dirty="0"/>
              <a:t> and </a:t>
            </a:r>
            <a:r>
              <a:rPr lang="en-US" sz="1400" dirty="0" err="1"/>
              <a:t>Prenger</a:t>
            </a:r>
            <a:r>
              <a:rPr lang="en-US" sz="1400" dirty="0"/>
              <a:t> -Context- based Approach</a:t>
            </a:r>
          </a:p>
          <a:p>
            <a:pPr lvl="0">
              <a:buClr>
                <a:srgbClr val="AA2B1E"/>
              </a:buClr>
              <a:buFont typeface="Courier New" pitchFamily="49" charset="0"/>
              <a:buChar char="o"/>
            </a:pPr>
            <a:r>
              <a:rPr lang="en-US" sz="1400" dirty="0"/>
              <a:t>Kolb-Theory is a </a:t>
            </a:r>
            <a:r>
              <a:rPr lang="en-US" sz="1400" dirty="0" smtClean="0"/>
              <a:t>Cycle</a:t>
            </a:r>
            <a:endParaRPr lang="en-US" sz="1400" dirty="0"/>
          </a:p>
        </p:txBody>
      </p:sp>
      <p:pic>
        <p:nvPicPr>
          <p:cNvPr id="4" name="Picture 7" descr="C:\Users\Amy\AppData\Local\Microsoft\Windows\Temporary Internet Files\Content.IE5\SCP9YYS7\MC900432677[1].png">
            <a:hlinkClick r:id="" action="ppaction://customshow?id=6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SCP9YYS7\MC9003840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366503">
            <a:off x="6555106" y="4184432"/>
            <a:ext cx="2115443" cy="152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37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250" fill="hold"/>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Understanding TBI Review</a:t>
            </a:r>
            <a:endParaRPr lang="en-US" dirty="0">
              <a:solidFill>
                <a:schemeClr val="tx2"/>
              </a:solidFill>
            </a:endParaRPr>
          </a:p>
        </p:txBody>
      </p:sp>
      <p:sp>
        <p:nvSpPr>
          <p:cNvPr id="3" name="Content Placeholder 2"/>
          <p:cNvSpPr>
            <a:spLocks noGrp="1"/>
          </p:cNvSpPr>
          <p:nvPr>
            <p:ph sz="quarter" idx="1"/>
          </p:nvPr>
        </p:nvSpPr>
        <p:spPr>
          <a:xfrm>
            <a:off x="612648" y="1600200"/>
            <a:ext cx="8302752" cy="4495800"/>
          </a:xfrm>
        </p:spPr>
        <p:txBody>
          <a:bodyPr>
            <a:normAutofit fontScale="92500" lnSpcReduction="20000"/>
          </a:bodyPr>
          <a:lstStyle/>
          <a:p>
            <a:pPr marL="0" indent="0">
              <a:buNone/>
            </a:pPr>
            <a:r>
              <a:rPr lang="en-US" dirty="0"/>
              <a:t>To implement thematic instruction</a:t>
            </a:r>
            <a:r>
              <a:rPr lang="en-US" dirty="0" smtClean="0"/>
              <a:t>:</a:t>
            </a:r>
          </a:p>
          <a:p>
            <a:pPr marL="0" indent="0">
              <a:buNone/>
            </a:pPr>
            <a:endParaRPr lang="en-US" dirty="0"/>
          </a:p>
          <a:p>
            <a:pPr>
              <a:buFont typeface="Courier New" pitchFamily="49" charset="0"/>
              <a:buChar char="o"/>
            </a:pPr>
            <a:r>
              <a:rPr lang="en-US" sz="2600" dirty="0"/>
              <a:t>Everyone needs to have the </a:t>
            </a:r>
            <a:r>
              <a:rPr lang="en-US" sz="2600" dirty="0" smtClean="0"/>
              <a:t>same </a:t>
            </a:r>
            <a:r>
              <a:rPr lang="en-US" sz="2600" dirty="0"/>
              <a:t>values and beliefs throughout the </a:t>
            </a:r>
            <a:r>
              <a:rPr lang="en-US" sz="2600" dirty="0" smtClean="0"/>
              <a:t>educational </a:t>
            </a:r>
            <a:r>
              <a:rPr lang="en-US" sz="2600" dirty="0"/>
              <a:t>system.</a:t>
            </a:r>
          </a:p>
          <a:p>
            <a:pPr>
              <a:buFont typeface="Courier New" pitchFamily="49" charset="0"/>
              <a:buChar char="o"/>
            </a:pPr>
            <a:r>
              <a:rPr lang="en-US" sz="2600" dirty="0"/>
              <a:t>The time to implement will take longer </a:t>
            </a:r>
          </a:p>
          <a:p>
            <a:pPr marL="0" indent="0">
              <a:buNone/>
            </a:pPr>
            <a:r>
              <a:rPr lang="en-US" sz="2600" dirty="0"/>
              <a:t>     than traditional approaches.</a:t>
            </a:r>
          </a:p>
          <a:p>
            <a:pPr>
              <a:buFont typeface="Courier New" pitchFamily="49" charset="0"/>
              <a:buChar char="o"/>
            </a:pPr>
            <a:r>
              <a:rPr lang="en-US" sz="2600" dirty="0"/>
              <a:t>Teachers must have access to outside resources and be willing to give up some control.</a:t>
            </a:r>
          </a:p>
          <a:p>
            <a:pPr>
              <a:buFont typeface="Courier New" pitchFamily="49" charset="0"/>
              <a:buChar char="o"/>
            </a:pPr>
            <a:r>
              <a:rPr lang="en-US" sz="2600" dirty="0"/>
              <a:t>Teachers need to shift to authentic assessment.</a:t>
            </a:r>
          </a:p>
          <a:p>
            <a:pPr>
              <a:buFont typeface="Courier New" pitchFamily="49" charset="0"/>
              <a:buChar char="o"/>
            </a:pPr>
            <a:r>
              <a:rPr lang="en-US" sz="2600" dirty="0"/>
              <a:t>Implementing thematic instruction is possible by using criterion and norm referenced testing within standardized assessment systems.  </a:t>
            </a:r>
          </a:p>
          <a:p>
            <a:endParaRPr lang="en-US" dirty="0"/>
          </a:p>
        </p:txBody>
      </p:sp>
      <p:pic>
        <p:nvPicPr>
          <p:cNvPr id="4" name="Picture 7" descr="C:\Users\Amy\AppData\Local\Microsoft\Windows\Temporary Internet Files\Content.IE5\SCP9YYS7\MC900432677[1].png">
            <a:hlinkClick r:id="" action="ppaction://customshow?id=66"/>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4"/>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20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Comparing TBI and SRM Review</a:t>
            </a:r>
            <a:endParaRPr lang="en-US" dirty="0">
              <a:solidFill>
                <a:schemeClr val="tx2"/>
              </a:solidFill>
            </a:endParaRPr>
          </a:p>
        </p:txBody>
      </p:sp>
      <p:sp>
        <p:nvSpPr>
          <p:cNvPr id="3" name="Content Placeholder 2"/>
          <p:cNvSpPr>
            <a:spLocks noGrp="1"/>
          </p:cNvSpPr>
          <p:nvPr>
            <p:ph sz="quarter" idx="1"/>
          </p:nvPr>
        </p:nvSpPr>
        <p:spPr/>
        <p:txBody>
          <a:bodyPr>
            <a:normAutofit/>
          </a:bodyPr>
          <a:lstStyle/>
          <a:p>
            <a:pPr>
              <a:buFont typeface="Courier New" pitchFamily="49" charset="0"/>
              <a:buChar char="o"/>
            </a:pPr>
            <a:r>
              <a:rPr lang="en-US" sz="2000" i="1" dirty="0">
                <a:latin typeface="Times New Roman" pitchFamily="18" charset="0"/>
                <a:cs typeface="Times New Roman" pitchFamily="18" charset="0"/>
              </a:rPr>
              <a:t>Similarities: </a:t>
            </a:r>
          </a:p>
          <a:p>
            <a:pPr marL="0" indent="0">
              <a:buNone/>
            </a:pPr>
            <a:endParaRPr lang="en-US" sz="2000" dirty="0"/>
          </a:p>
          <a:p>
            <a:pPr marL="0" indent="0">
              <a:buNone/>
            </a:pPr>
            <a:r>
              <a:rPr lang="en-US" sz="2000" dirty="0"/>
              <a:t>Both models are used to </a:t>
            </a:r>
            <a:r>
              <a:rPr lang="en-US" sz="2000" b="1" dirty="0"/>
              <a:t>develop instruction</a:t>
            </a:r>
            <a:r>
              <a:rPr lang="en-US" sz="2000" dirty="0"/>
              <a:t>, Both have their foundations in </a:t>
            </a:r>
            <a:r>
              <a:rPr lang="en-US" sz="2000" b="1" dirty="0"/>
              <a:t>educational theory</a:t>
            </a:r>
            <a:r>
              <a:rPr lang="en-US" sz="2000" dirty="0"/>
              <a:t>, Both use </a:t>
            </a:r>
            <a:r>
              <a:rPr lang="en-US" sz="2000" b="1" dirty="0"/>
              <a:t>cognitive strategies</a:t>
            </a:r>
            <a:r>
              <a:rPr lang="en-US" sz="2000" dirty="0"/>
              <a:t>, Both use </a:t>
            </a:r>
            <a:r>
              <a:rPr lang="en-US" sz="2000" b="1" dirty="0"/>
              <a:t>learning goals</a:t>
            </a:r>
            <a:r>
              <a:rPr lang="en-US" sz="2000" dirty="0"/>
              <a:t>, Both have </a:t>
            </a:r>
            <a:r>
              <a:rPr lang="en-US" sz="2000" b="1" dirty="0"/>
              <a:t>instructional activities</a:t>
            </a:r>
            <a:r>
              <a:rPr lang="en-US" sz="2000" dirty="0"/>
              <a:t>, Both have </a:t>
            </a:r>
            <a:r>
              <a:rPr lang="en-US" sz="2000" b="1" dirty="0"/>
              <a:t>assessment</a:t>
            </a:r>
            <a:r>
              <a:rPr lang="en-US" sz="2000" dirty="0"/>
              <a:t> aligned with objectives and Both allow some </a:t>
            </a:r>
            <a:r>
              <a:rPr lang="en-US" sz="2000" b="1" dirty="0"/>
              <a:t>learner control </a:t>
            </a:r>
            <a:r>
              <a:rPr lang="en-US" sz="2000" dirty="0"/>
              <a:t>within curriculum.</a:t>
            </a:r>
          </a:p>
          <a:p>
            <a:pPr marL="0" indent="0">
              <a:buNone/>
            </a:pPr>
            <a:endParaRPr lang="en-US" sz="2000" dirty="0"/>
          </a:p>
          <a:p>
            <a:pPr>
              <a:buFont typeface="Courier New" pitchFamily="49" charset="0"/>
              <a:buChar char="o"/>
            </a:pPr>
            <a:r>
              <a:rPr lang="en-US" sz="2000" i="1" dirty="0">
                <a:latin typeface="Times New Roman" pitchFamily="18" charset="0"/>
                <a:cs typeface="Times New Roman" pitchFamily="18" charset="0"/>
              </a:rPr>
              <a:t>Differences: </a:t>
            </a:r>
          </a:p>
          <a:p>
            <a:pPr>
              <a:buFont typeface="Courier New" pitchFamily="49" charset="0"/>
              <a:buChar char="o"/>
            </a:pPr>
            <a:endParaRPr lang="en-US" sz="2000" i="1" dirty="0">
              <a:latin typeface="Times New Roman" pitchFamily="18" charset="0"/>
              <a:cs typeface="Times New Roman" pitchFamily="18" charset="0"/>
            </a:endParaRPr>
          </a:p>
          <a:p>
            <a:pPr marL="0" lvl="3" indent="0">
              <a:buNone/>
            </a:pPr>
            <a:r>
              <a:rPr lang="en-US" dirty="0"/>
              <a:t>Theme based has </a:t>
            </a:r>
            <a:r>
              <a:rPr lang="en-US" dirty="0">
                <a:solidFill>
                  <a:schemeClr val="accent2"/>
                </a:solidFill>
              </a:rPr>
              <a:t>one unifying theme </a:t>
            </a:r>
            <a:r>
              <a:rPr lang="en-US" dirty="0"/>
              <a:t>throughout curriculum, Theme based needs </a:t>
            </a:r>
            <a:r>
              <a:rPr lang="en-US" dirty="0">
                <a:solidFill>
                  <a:schemeClr val="accent2"/>
                </a:solidFill>
              </a:rPr>
              <a:t>support throughout the school/system </a:t>
            </a:r>
            <a:r>
              <a:rPr lang="en-US" dirty="0"/>
              <a:t>and Theme based uses </a:t>
            </a:r>
            <a:r>
              <a:rPr lang="en-US" dirty="0">
                <a:solidFill>
                  <a:schemeClr val="accent2"/>
                </a:solidFill>
              </a:rPr>
              <a:t>authentic assessments</a:t>
            </a:r>
          </a:p>
          <a:p>
            <a:endParaRPr lang="en-US" dirty="0"/>
          </a:p>
        </p:txBody>
      </p:sp>
      <p:pic>
        <p:nvPicPr>
          <p:cNvPr id="4" name="Picture 7" descr="C:\Users\Amy\AppData\Local\Microsoft\Windows\Temporary Internet Files\Content.IE5\SCP9YYS7\MC900432677[1].png">
            <a:hlinkClick r:id="" action="ppaction://customshow?id=6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101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74556" y="2976443"/>
            <a:ext cx="7123113" cy="1673225"/>
          </a:xfrm>
        </p:spPr>
        <p:txBody>
          <a:bodyPr>
            <a:normAutofit fontScale="25000" lnSpcReduction="20000"/>
          </a:bodyPr>
          <a:lstStyle/>
          <a:p>
            <a:pPr marL="0" indent="0">
              <a:buNone/>
            </a:pPr>
            <a:r>
              <a:rPr lang="en-US" sz="9600" b="1" dirty="0" smtClean="0">
                <a:cs typeface="Times New Roman" pitchFamily="18" charset="0"/>
              </a:rPr>
              <a:t>Section Overview:</a:t>
            </a:r>
          </a:p>
          <a:p>
            <a:pPr marL="0" indent="0">
              <a:buNone/>
            </a:pPr>
            <a:endParaRPr lang="en-US" sz="9600" b="1" dirty="0">
              <a:cs typeface="Times New Roman" pitchFamily="18" charset="0"/>
            </a:endParaRPr>
          </a:p>
          <a:p>
            <a:pPr marL="0" indent="0">
              <a:buNone/>
            </a:pPr>
            <a:r>
              <a:rPr lang="en-US" sz="9600" dirty="0" smtClean="0">
                <a:cs typeface="Times New Roman" pitchFamily="18" charset="0"/>
              </a:rPr>
              <a:t>This section will cover:</a:t>
            </a:r>
          </a:p>
          <a:p>
            <a:pPr marL="0" indent="0">
              <a:buNone/>
            </a:pPr>
            <a:endParaRPr lang="en-US" sz="9600" dirty="0">
              <a:cs typeface="Times New Roman" pitchFamily="18" charset="0"/>
            </a:endParaRPr>
          </a:p>
          <a:p>
            <a:pPr>
              <a:buFont typeface="Courier New" pitchFamily="49" charset="0"/>
              <a:buChar char="o"/>
            </a:pPr>
            <a:r>
              <a:rPr lang="en-US" sz="9600" dirty="0" smtClean="0">
                <a:cs typeface="Times New Roman" pitchFamily="18" charset="0"/>
              </a:rPr>
              <a:t>Definition and History of Development</a:t>
            </a:r>
          </a:p>
          <a:p>
            <a:pPr>
              <a:buFont typeface="Courier New" pitchFamily="49" charset="0"/>
              <a:buChar char="o"/>
            </a:pPr>
            <a:r>
              <a:rPr lang="en-US" sz="9600" dirty="0" smtClean="0">
                <a:cs typeface="Times New Roman" pitchFamily="18" charset="0"/>
              </a:rPr>
              <a:t>Theoretical Foundations and Connections</a:t>
            </a:r>
          </a:p>
          <a:p>
            <a:pPr>
              <a:buFont typeface="Courier New" pitchFamily="49" charset="0"/>
              <a:buChar char="o"/>
            </a:pPr>
            <a:r>
              <a:rPr lang="en-US" sz="9600" dirty="0" smtClean="0">
                <a:cs typeface="Times New Roman" pitchFamily="18" charset="0"/>
              </a:rPr>
              <a:t>Summary and Practice </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pPr>
              <a:buFont typeface="Courier New" pitchFamily="49" charset="0"/>
              <a:buChar char="o"/>
            </a:pPr>
            <a:endParaRPr lang="en-US" sz="16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solidFill>
                  <a:schemeClr val="tx2"/>
                </a:solidFill>
              </a:rPr>
              <a:t>Understanding TBI</a:t>
            </a:r>
            <a:endParaRPr lang="en-US" dirty="0">
              <a:solidFill>
                <a:schemeClr val="tx2"/>
              </a:solidFill>
            </a:endParaRPr>
          </a:p>
        </p:txBody>
      </p:sp>
      <p:pic>
        <p:nvPicPr>
          <p:cNvPr id="2050" name="Picture 2" descr="C:\Program Files\Microsoft Office\MEDIA\CAGCAT10\j0195812.wmf"/>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23201" y="3379763"/>
            <a:ext cx="2449608" cy="25203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1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10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97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Using TBI Review</a:t>
            </a:r>
            <a:endParaRPr lang="en-US" dirty="0">
              <a:solidFill>
                <a:schemeClr val="tx2"/>
              </a:solidFill>
            </a:endParaRPr>
          </a:p>
        </p:txBody>
      </p:sp>
      <p:sp>
        <p:nvSpPr>
          <p:cNvPr id="3" name="Content Placeholder 2"/>
          <p:cNvSpPr>
            <a:spLocks noGrp="1"/>
          </p:cNvSpPr>
          <p:nvPr>
            <p:ph sz="quarter" idx="1"/>
          </p:nvPr>
        </p:nvSpPr>
        <p:spPr>
          <a:xfrm>
            <a:off x="1257926" y="1828800"/>
            <a:ext cx="6918960" cy="3519543"/>
          </a:xfrm>
        </p:spPr>
        <p:txBody>
          <a:bodyPr>
            <a:normAutofit/>
          </a:bodyPr>
          <a:lstStyle/>
          <a:p>
            <a:pPr marL="0" indent="0">
              <a:buNone/>
            </a:pPr>
            <a:r>
              <a:rPr lang="en-US" sz="2000" dirty="0"/>
              <a:t>Remember the six important types of learning contexts and situations that would be most appropriate to use TBI:  </a:t>
            </a:r>
          </a:p>
          <a:p>
            <a:pPr marL="0" indent="0">
              <a:buNone/>
            </a:pPr>
            <a:endParaRPr lang="en-US" sz="2000" dirty="0"/>
          </a:p>
          <a:p>
            <a:pPr>
              <a:buFont typeface="Courier New" pitchFamily="49" charset="0"/>
              <a:buChar char="o"/>
            </a:pPr>
            <a:r>
              <a:rPr lang="en-US" sz="2000" dirty="0"/>
              <a:t>Product </a:t>
            </a:r>
            <a:r>
              <a:rPr lang="en-US" sz="2000" dirty="0" smtClean="0"/>
              <a:t>orientation		</a:t>
            </a:r>
          </a:p>
          <a:p>
            <a:pPr>
              <a:buFont typeface="Courier New" pitchFamily="49" charset="0"/>
              <a:buChar char="o"/>
            </a:pPr>
            <a:r>
              <a:rPr lang="en-US" sz="2000" dirty="0" smtClean="0"/>
              <a:t>System orientation		</a:t>
            </a:r>
            <a:r>
              <a:rPr lang="en-US" sz="2000" i="1" dirty="0">
                <a:solidFill>
                  <a:srgbClr val="465E9C"/>
                </a:solidFill>
              </a:rPr>
              <a:t>  </a:t>
            </a:r>
            <a:r>
              <a:rPr lang="en-US" sz="2000" i="1" dirty="0" smtClean="0">
                <a:solidFill>
                  <a:srgbClr val="465E9C"/>
                </a:solidFill>
              </a:rPr>
              <a:t> </a:t>
            </a:r>
            <a:endParaRPr lang="en-US" sz="2000" dirty="0" smtClean="0"/>
          </a:p>
          <a:p>
            <a:pPr>
              <a:buFont typeface="Courier New" pitchFamily="49" charset="0"/>
              <a:buChar char="o"/>
            </a:pPr>
            <a:r>
              <a:rPr lang="en-US" sz="2000" dirty="0" smtClean="0"/>
              <a:t>Type </a:t>
            </a:r>
            <a:r>
              <a:rPr lang="en-US" sz="2000" dirty="0"/>
              <a:t>of learning outcomes </a:t>
            </a:r>
            <a:r>
              <a:rPr lang="en-US" sz="2000" dirty="0" smtClean="0"/>
              <a:t>		</a:t>
            </a:r>
            <a:r>
              <a:rPr lang="en-US" sz="2000" i="1" dirty="0">
                <a:solidFill>
                  <a:srgbClr val="465E9C"/>
                </a:solidFill>
              </a:rPr>
              <a:t>  </a:t>
            </a:r>
            <a:r>
              <a:rPr lang="en-US" sz="2000" i="1" dirty="0" smtClean="0">
                <a:solidFill>
                  <a:srgbClr val="465E9C"/>
                </a:solidFill>
              </a:rPr>
              <a:t>   </a:t>
            </a:r>
            <a:endParaRPr lang="en-US" sz="2000" dirty="0"/>
          </a:p>
          <a:p>
            <a:pPr>
              <a:buFont typeface="Courier New" pitchFamily="49" charset="0"/>
              <a:buChar char="o"/>
            </a:pPr>
            <a:r>
              <a:rPr lang="en-US" sz="2000" dirty="0" smtClean="0"/>
              <a:t>Classroom </a:t>
            </a:r>
            <a:r>
              <a:rPr lang="en-US" sz="2000" dirty="0"/>
              <a:t>orientation </a:t>
            </a:r>
            <a:r>
              <a:rPr lang="en-US" sz="2000" dirty="0" smtClean="0"/>
              <a:t>	</a:t>
            </a:r>
            <a:r>
              <a:rPr lang="en-US" sz="2000" dirty="0"/>
              <a:t>	</a:t>
            </a:r>
            <a:r>
              <a:rPr lang="en-US" sz="2000" dirty="0" smtClean="0"/>
              <a:t>        </a:t>
            </a:r>
            <a:endParaRPr lang="en-US" sz="2000" dirty="0"/>
          </a:p>
          <a:p>
            <a:pPr>
              <a:buFont typeface="Courier New" pitchFamily="49" charset="0"/>
              <a:buChar char="o"/>
            </a:pPr>
            <a:r>
              <a:rPr lang="en-US" sz="2000" dirty="0"/>
              <a:t>Nature of learners </a:t>
            </a:r>
            <a:r>
              <a:rPr lang="en-US" sz="2000" dirty="0" smtClean="0"/>
              <a:t>		            </a:t>
            </a:r>
            <a:endParaRPr lang="en-US" sz="2000" dirty="0"/>
          </a:p>
          <a:p>
            <a:pPr lvl="0">
              <a:buFont typeface="Courier New" pitchFamily="49" charset="0"/>
              <a:buChar char="o"/>
            </a:pPr>
            <a:r>
              <a:rPr lang="en-US" sz="2000" dirty="0"/>
              <a:t>Learning environment </a:t>
            </a:r>
            <a:r>
              <a:rPr lang="en-US" sz="2000" dirty="0" smtClean="0"/>
              <a:t>	</a:t>
            </a:r>
            <a:r>
              <a:rPr lang="en-US" sz="1700" dirty="0" smtClean="0"/>
              <a:t>	</a:t>
            </a:r>
            <a:endParaRPr lang="en-US" sz="1800" dirty="0">
              <a:solidFill>
                <a:srgbClr val="465E9C"/>
              </a:solidFill>
            </a:endParaRPr>
          </a:p>
        </p:txBody>
      </p:sp>
      <p:pic>
        <p:nvPicPr>
          <p:cNvPr id="4" name="Picture 7" descr="C:\Users\Amy\AppData\Local\Microsoft\Windows\Temporary Internet Files\Content.IE5\SCP9YYS7\MC900432677[1].png">
            <a:hlinkClick r:id="" action="ppaction://customshow?id=68"/>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6"/>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400" y="5486400"/>
            <a:ext cx="8229600" cy="381000"/>
          </a:xfrm>
          <a:prstGeom prst="rect">
            <a:avLst/>
          </a:prstGeom>
          <a:noFill/>
        </p:spPr>
        <p:txBody>
          <a:bodyPr wrap="square" rtlCol="0">
            <a:spAutoFit/>
          </a:bodyPr>
          <a:lstStyle/>
          <a:p>
            <a:pPr algn="ctr"/>
            <a:r>
              <a:rPr lang="en-US" i="1" dirty="0" smtClean="0">
                <a:solidFill>
                  <a:schemeClr val="accent1"/>
                </a:solidFill>
              </a:rPr>
              <a:t>“Please Say Thanks to Clyde, Nana and Lou!”</a:t>
            </a:r>
            <a:endParaRPr lang="en-US" i="1" dirty="0">
              <a:solidFill>
                <a:schemeClr val="accent1"/>
              </a:solidFill>
            </a:endParaRPr>
          </a:p>
        </p:txBody>
      </p:sp>
    </p:spTree>
    <p:extLst>
      <p:ext uri="{BB962C8B-B14F-4D97-AF65-F5344CB8AC3E}">
        <p14:creationId xmlns:p14="http://schemas.microsoft.com/office/powerpoint/2010/main" val="415285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Applying Theme Based Principles</a:t>
            </a:r>
            <a:endParaRPr lang="en-US" dirty="0">
              <a:solidFill>
                <a:schemeClr val="tx2"/>
              </a:solidFill>
            </a:endParaRPr>
          </a:p>
        </p:txBody>
      </p:sp>
      <p:sp>
        <p:nvSpPr>
          <p:cNvPr id="3" name="Content Placeholder 2"/>
          <p:cNvSpPr>
            <a:spLocks noGrp="1"/>
          </p:cNvSpPr>
          <p:nvPr>
            <p:ph sz="quarter" idx="1"/>
          </p:nvPr>
        </p:nvSpPr>
        <p:spPr>
          <a:xfrm>
            <a:off x="5512718" y="1874196"/>
            <a:ext cx="3429791" cy="3993204"/>
          </a:xfrm>
        </p:spPr>
        <p:txBody>
          <a:bodyPr>
            <a:normAutofit/>
          </a:bodyPr>
          <a:lstStyle/>
          <a:p>
            <a:pPr marL="0" indent="0">
              <a:buNone/>
            </a:pPr>
            <a:r>
              <a:rPr lang="en-US" sz="1800" dirty="0" smtClean="0"/>
              <a:t>Remember </a:t>
            </a:r>
            <a:r>
              <a:rPr lang="en-US" sz="1800" dirty="0"/>
              <a:t>t</a:t>
            </a:r>
            <a:r>
              <a:rPr lang="en-US" sz="1800" dirty="0" smtClean="0"/>
              <a:t>he </a:t>
            </a:r>
            <a:r>
              <a:rPr lang="en-US" sz="1800" dirty="0"/>
              <a:t>Four Theme Based Principles</a:t>
            </a:r>
            <a:r>
              <a:rPr lang="en-US" sz="1800" dirty="0" smtClean="0"/>
              <a:t>:</a:t>
            </a:r>
          </a:p>
          <a:p>
            <a:pPr marL="0" indent="0">
              <a:buNone/>
            </a:pPr>
            <a:endParaRPr lang="en-US" sz="1800" dirty="0"/>
          </a:p>
          <a:p>
            <a:pPr marL="0" indent="0">
              <a:buNone/>
            </a:pPr>
            <a:r>
              <a:rPr lang="en-US" sz="1800" b="1" dirty="0"/>
              <a:t>P</a:t>
            </a:r>
            <a:r>
              <a:rPr lang="en-US" sz="1800" dirty="0"/>
              <a:t>rimary learning goal</a:t>
            </a:r>
          </a:p>
          <a:p>
            <a:pPr marL="0" indent="0">
              <a:buNone/>
            </a:pPr>
            <a:r>
              <a:rPr lang="en-US" sz="1800" b="1" dirty="0"/>
              <a:t>A</a:t>
            </a:r>
            <a:r>
              <a:rPr lang="en-US" sz="1800" dirty="0"/>
              <a:t>ctivities- many </a:t>
            </a:r>
          </a:p>
          <a:p>
            <a:pPr marL="0" indent="0">
              <a:buNone/>
            </a:pPr>
            <a:r>
              <a:rPr lang="en-US" sz="1800" b="1" dirty="0"/>
              <a:t>I</a:t>
            </a:r>
            <a:r>
              <a:rPr lang="en-US" sz="1800" dirty="0"/>
              <a:t>nstruction</a:t>
            </a:r>
          </a:p>
          <a:p>
            <a:pPr marL="0" indent="0">
              <a:buNone/>
            </a:pPr>
            <a:r>
              <a:rPr lang="en-US" sz="1800" b="1" dirty="0" smtClean="0"/>
              <a:t>R</a:t>
            </a:r>
            <a:r>
              <a:rPr lang="en-US" sz="1800" dirty="0" smtClean="0"/>
              <a:t>esources</a:t>
            </a:r>
          </a:p>
          <a:p>
            <a:pPr marL="0" indent="0">
              <a:buNone/>
            </a:pPr>
            <a:endParaRPr lang="en-US" sz="1800" dirty="0"/>
          </a:p>
          <a:p>
            <a:pPr marL="0" indent="0">
              <a:buNone/>
            </a:pPr>
            <a:r>
              <a:rPr lang="en-US" sz="1800" dirty="0"/>
              <a:t>= </a:t>
            </a:r>
            <a:r>
              <a:rPr lang="en-US" sz="1800" b="1" dirty="0"/>
              <a:t>PAIR</a:t>
            </a:r>
          </a:p>
          <a:p>
            <a:pPr marL="0" indent="0">
              <a:buNone/>
            </a:pPr>
            <a:endParaRPr lang="en-US" b="1" dirty="0"/>
          </a:p>
          <a:p>
            <a:endParaRPr lang="en-US" dirty="0"/>
          </a:p>
        </p:txBody>
      </p:sp>
      <p:pic>
        <p:nvPicPr>
          <p:cNvPr id="4" name="Picture 7" descr="C:\Users\Amy\AppData\Local\Microsoft\Windows\Temporary Internet Files\Content.IE5\SCP9YYS7\MC900432677[1].png">
            <a:hlinkClick r:id="" action="ppaction://customshow?id=6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8481" y="1903379"/>
            <a:ext cx="5134710" cy="3693319"/>
          </a:xfrm>
          <a:prstGeom prst="rect">
            <a:avLst/>
          </a:prstGeom>
          <a:noFill/>
        </p:spPr>
        <p:txBody>
          <a:bodyPr wrap="square" rtlCol="0">
            <a:spAutoFit/>
          </a:bodyPr>
          <a:lstStyle/>
          <a:p>
            <a:r>
              <a:rPr lang="en-US" dirty="0" smtClean="0"/>
              <a:t>Remember </a:t>
            </a:r>
            <a:r>
              <a:rPr lang="en-US" dirty="0"/>
              <a:t>the six important implications for applying TBP:</a:t>
            </a:r>
          </a:p>
          <a:p>
            <a:endParaRPr lang="en-US" dirty="0"/>
          </a:p>
          <a:p>
            <a:r>
              <a:rPr lang="en-US" dirty="0" smtClean="0"/>
              <a:t>1. Instructional </a:t>
            </a:r>
            <a:r>
              <a:rPr lang="en-US" dirty="0"/>
              <a:t>materials are all unified around one theme.</a:t>
            </a:r>
          </a:p>
          <a:p>
            <a:r>
              <a:rPr lang="en-US" dirty="0" smtClean="0"/>
              <a:t>2. Learning </a:t>
            </a:r>
            <a:r>
              <a:rPr lang="en-US" dirty="0"/>
              <a:t>objectives are geared towards students interests.</a:t>
            </a:r>
          </a:p>
          <a:p>
            <a:r>
              <a:rPr lang="en-US" dirty="0" smtClean="0"/>
              <a:t>3. Multiple </a:t>
            </a:r>
            <a:r>
              <a:rPr lang="en-US" dirty="0"/>
              <a:t>activities for one concept</a:t>
            </a:r>
          </a:p>
          <a:p>
            <a:r>
              <a:rPr lang="en-US" dirty="0" smtClean="0"/>
              <a:t>4. Multiple </a:t>
            </a:r>
            <a:r>
              <a:rPr lang="en-US" dirty="0"/>
              <a:t>subjects covering one concept</a:t>
            </a:r>
          </a:p>
          <a:p>
            <a:r>
              <a:rPr lang="en-US" dirty="0" smtClean="0"/>
              <a:t>5. Every </a:t>
            </a:r>
            <a:r>
              <a:rPr lang="en-US" dirty="0"/>
              <a:t>learning event has a meaning.</a:t>
            </a:r>
          </a:p>
          <a:p>
            <a:r>
              <a:rPr lang="en-US" dirty="0" smtClean="0"/>
              <a:t>6. Instructional </a:t>
            </a:r>
            <a:r>
              <a:rPr lang="en-US" dirty="0"/>
              <a:t>materials rely on more than the textbook</a:t>
            </a:r>
          </a:p>
          <a:p>
            <a:endParaRPr lang="en-US" dirty="0"/>
          </a:p>
        </p:txBody>
      </p:sp>
    </p:spTree>
    <p:extLst>
      <p:ext uri="{BB962C8B-B14F-4D97-AF65-F5344CB8AC3E}">
        <p14:creationId xmlns:p14="http://schemas.microsoft.com/office/powerpoint/2010/main" val="2187590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Assessment Instructions</a:t>
            </a:r>
            <a:endParaRPr lang="en-US" dirty="0">
              <a:solidFill>
                <a:schemeClr val="tx2"/>
              </a:solidFill>
            </a:endParaRPr>
          </a:p>
        </p:txBody>
      </p:sp>
      <p:sp>
        <p:nvSpPr>
          <p:cNvPr id="3" name="Content Placeholder 2"/>
          <p:cNvSpPr>
            <a:spLocks noGrp="1"/>
          </p:cNvSpPr>
          <p:nvPr>
            <p:ph sz="quarter" idx="1"/>
          </p:nvPr>
        </p:nvSpPr>
        <p:spPr/>
        <p:txBody>
          <a:bodyPr>
            <a:normAutofit lnSpcReduction="10000"/>
          </a:bodyPr>
          <a:lstStyle/>
          <a:p>
            <a:pPr marL="0" indent="0">
              <a:buNone/>
            </a:pPr>
            <a:endParaRPr lang="en-US" sz="2000" i="1" dirty="0" smtClean="0">
              <a:latin typeface="Times New Roman" pitchFamily="18" charset="0"/>
              <a:cs typeface="Times New Roman" pitchFamily="18" charset="0"/>
            </a:endParaRPr>
          </a:p>
          <a:p>
            <a:pPr marL="0" indent="0">
              <a:buNone/>
            </a:pPr>
            <a:r>
              <a:rPr lang="en-US" sz="2000" i="1" dirty="0" smtClean="0">
                <a:latin typeface="Times New Roman" pitchFamily="18" charset="0"/>
                <a:cs typeface="Times New Roman" pitchFamily="18" charset="0"/>
              </a:rPr>
              <a:t>Congratulations! You have completed this instructional module. Now you will complete a final assessment to show you have mastered the objectives of this instruction. </a:t>
            </a:r>
          </a:p>
          <a:p>
            <a:pPr marL="0" indent="0">
              <a:buNone/>
            </a:pPr>
            <a:endParaRPr lang="en-US" sz="2000" dirty="0" smtClean="0"/>
          </a:p>
          <a:p>
            <a:pPr>
              <a:buFont typeface="Courier New" pitchFamily="49" charset="0"/>
              <a:buChar char="o"/>
            </a:pPr>
            <a:r>
              <a:rPr lang="en-US" sz="2000" dirty="0" smtClean="0"/>
              <a:t>You will have approximately 30 minutes to complete the following multiple choice assessment.</a:t>
            </a:r>
          </a:p>
          <a:p>
            <a:pPr>
              <a:buFont typeface="Courier New" pitchFamily="49" charset="0"/>
              <a:buChar char="o"/>
            </a:pPr>
            <a:r>
              <a:rPr lang="en-US" sz="2000" dirty="0" smtClean="0"/>
              <a:t>You may use any notes you have taken over this module as well as your textbook.</a:t>
            </a:r>
          </a:p>
          <a:p>
            <a:pPr>
              <a:buFont typeface="Courier New" pitchFamily="49" charset="0"/>
              <a:buChar char="o"/>
            </a:pPr>
            <a:r>
              <a:rPr lang="en-US" sz="2000" dirty="0"/>
              <a:t>Remember </a:t>
            </a:r>
            <a:r>
              <a:rPr lang="en-US" sz="2000" dirty="0" smtClean="0"/>
              <a:t>you </a:t>
            </a:r>
            <a:r>
              <a:rPr lang="en-US" sz="2000" dirty="0"/>
              <a:t>will need to be able to recall the information presented in this instructional module in order to successfully complete the assessment with a score of 80% or higher and a 75% or more in each section to achieve the objective.</a:t>
            </a:r>
          </a:p>
          <a:p>
            <a:pPr>
              <a:buFont typeface="Courier New" pitchFamily="49" charset="0"/>
              <a:buChar char="o"/>
            </a:pPr>
            <a:endParaRPr lang="en-US" sz="1600" dirty="0" smtClean="0"/>
          </a:p>
          <a:p>
            <a:pPr>
              <a:buFont typeface="Courier New" pitchFamily="49" charset="0"/>
              <a:buChar char="o"/>
            </a:pPr>
            <a:endParaRPr lang="en-US" sz="1600" dirty="0" smtClean="0"/>
          </a:p>
        </p:txBody>
      </p:sp>
      <p:pic>
        <p:nvPicPr>
          <p:cNvPr id="4" name="Picture 7" descr="C:\Users\Amy\AppData\Local\Microsoft\Windows\Temporary Internet Files\Content.IE5\SCP9YYS7\MC900432677[1].png">
            <a:hlinkClick r:id="" action="ppaction://customshow?id=7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68"/>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35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Assessment</a:t>
            </a:r>
            <a:endParaRPr lang="en-US" dirty="0">
              <a:solidFill>
                <a:schemeClr val="tx2"/>
              </a:solidFill>
            </a:endParaRPr>
          </a:p>
        </p:txBody>
      </p:sp>
      <p:sp>
        <p:nvSpPr>
          <p:cNvPr id="3" name="Content Placeholder 2"/>
          <p:cNvSpPr>
            <a:spLocks noGrp="1"/>
          </p:cNvSpPr>
          <p:nvPr>
            <p:ph sz="quarter" idx="1"/>
          </p:nvPr>
        </p:nvSpPr>
        <p:spPr/>
        <p:txBody>
          <a:bodyPr>
            <a:normAutofit fontScale="77500" lnSpcReduction="20000"/>
          </a:bodyPr>
          <a:lstStyle/>
          <a:p>
            <a:pPr marL="0" indent="0">
              <a:buNone/>
            </a:pPr>
            <a:endParaRPr lang="en-US" dirty="0" smtClean="0"/>
          </a:p>
          <a:p>
            <a:pPr marL="0" indent="0">
              <a:buNone/>
            </a:pPr>
            <a:r>
              <a:rPr lang="en-US" dirty="0" smtClean="0"/>
              <a:t>Below you will see two links.  Please click on the first link to take the final assessment.  After you complete the assessment then click on the second link.  The second link will take you to an evaluation of the module. The evaluation will only take a few minutes. Your feedback is greatly appreciated.</a:t>
            </a:r>
            <a:endParaRPr lang="en-US" dirty="0"/>
          </a:p>
          <a:p>
            <a:pPr marL="0" indent="0">
              <a:buNone/>
            </a:pPr>
            <a:endParaRPr lang="en-US" dirty="0" smtClean="0"/>
          </a:p>
          <a:p>
            <a:pPr marL="0" indent="0">
              <a:buNone/>
            </a:pPr>
            <a:r>
              <a:rPr lang="en-US" dirty="0"/>
              <a:t>Assessment: </a:t>
            </a:r>
            <a:endParaRPr lang="en-US" dirty="0" smtClean="0"/>
          </a:p>
          <a:p>
            <a:pPr marL="0" indent="0">
              <a:buNone/>
            </a:pPr>
            <a:r>
              <a:rPr lang="en-US" dirty="0" smtClean="0">
                <a:hlinkClick r:id="rId3"/>
              </a:rPr>
              <a:t>http</a:t>
            </a:r>
            <a:r>
              <a:rPr lang="en-US" dirty="0">
                <a:hlinkClick r:id="rId3"/>
              </a:rPr>
              <a:t>://</a:t>
            </a:r>
            <a:r>
              <a:rPr lang="en-US" dirty="0" smtClean="0">
                <a:hlinkClick r:id="rId3"/>
              </a:rPr>
              <a:t>www.proprofs.com/quiz-school/story.php?title=theme-based-instruction-assessment</a:t>
            </a:r>
            <a:r>
              <a:rPr lang="en-US" dirty="0" smtClean="0"/>
              <a:t> </a:t>
            </a:r>
          </a:p>
          <a:p>
            <a:pPr marL="0" indent="0">
              <a:buNone/>
            </a:pPr>
            <a:endParaRPr lang="en-US" dirty="0"/>
          </a:p>
          <a:p>
            <a:pPr marL="0" indent="0">
              <a:buNone/>
            </a:pPr>
            <a:r>
              <a:rPr lang="en-US" dirty="0" smtClean="0"/>
              <a:t>Evaluation/Feedback Survey: </a:t>
            </a:r>
          </a:p>
          <a:p>
            <a:pPr marL="0" indent="0">
              <a:buNone/>
            </a:pPr>
            <a:r>
              <a:rPr lang="en-US" dirty="0">
                <a:hlinkClick r:id="rId4"/>
              </a:rPr>
              <a:t>http://www.proprofs.com/survey/t/?</a:t>
            </a:r>
            <a:r>
              <a:rPr lang="en-US" dirty="0" smtClean="0">
                <a:hlinkClick r:id="rId4"/>
              </a:rPr>
              <a:t>title=ytgi3</a:t>
            </a:r>
            <a:r>
              <a:rPr lang="en-US" dirty="0" smtClean="0"/>
              <a:t> </a:t>
            </a:r>
            <a:endParaRPr lang="en-US" dirty="0"/>
          </a:p>
        </p:txBody>
      </p:sp>
      <p:pic>
        <p:nvPicPr>
          <p:cNvPr id="5" name="Picture 7" descr="C:\Users\Amy\AppData\Local\Microsoft\Windows\Temporary Internet Files\Content.IE5\SCP9YYS7\MC900432677[1].png">
            <a:hlinkClick r:id="" action="ppaction://customshow?id=69"/>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372044" y="6189571"/>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81162" y="6327368"/>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2575" y="6324829"/>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3062"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my\AppData\Local\Microsoft\Windows\Temporary Internet Files\Content.IE5\SCP9YYS7\MC900432677[1].png">
            <a:hlinkClick r:id="" action="ppaction://customshow?id=7"/>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024" y="6180383"/>
            <a:ext cx="670133" cy="78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84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0"/>
            <a:ext cx="11515210" cy="990600"/>
          </a:xfrm>
        </p:spPr>
        <p:txBody>
          <a:bodyPr anchor="t">
            <a:noAutofit/>
          </a:bodyPr>
          <a:lstStyle/>
          <a:p>
            <a:r>
              <a:rPr lang="en-US" sz="3200" dirty="0" smtClean="0"/>
              <a:t>To Exit The Theme Based Instructional </a:t>
            </a:r>
            <a:br>
              <a:rPr lang="en-US" sz="3200" dirty="0" smtClean="0"/>
            </a:br>
            <a:r>
              <a:rPr lang="en-US" sz="3200" dirty="0" smtClean="0"/>
              <a:t>Module please click on this button </a:t>
            </a:r>
            <a:endParaRPr lang="en-US" sz="3200" dirty="0"/>
          </a:p>
        </p:txBody>
      </p:sp>
      <p:pic>
        <p:nvPicPr>
          <p:cNvPr id="4" name="Picture 3" descr="C:\Users\Amy\AppData\Local\Microsoft\Windows\Temporary Internet Files\Content.IE5\VPGD7YC6\MC900442138[1].png">
            <a:hlinkClick r:id="" action="ppaction://hlinkshowjump?jump=endshow"/>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838" y="3429000"/>
            <a:ext cx="1801652" cy="1777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408"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4153108"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7" descr="C:\Users\Amy\AppData\Local\Microsoft\Windows\Temporary Internet Files\Content.IE5\SCP9YYS7\MC900432677[1].png">
            <a:hlinkClick r:id="" action="ppaction://customshow?id=7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067848" y="6185648"/>
            <a:ext cx="700885" cy="81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9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tx2"/>
                </a:solidFill>
              </a:rPr>
              <a:t>What is Theme-based Instruction?</a:t>
            </a:r>
            <a:endParaRPr lang="en-US" dirty="0">
              <a:solidFill>
                <a:schemeClr val="tx2"/>
              </a:solidFill>
            </a:endParaRPr>
          </a:p>
        </p:txBody>
      </p:sp>
      <p:sp>
        <p:nvSpPr>
          <p:cNvPr id="9" name="Content Placeholder 8"/>
          <p:cNvSpPr>
            <a:spLocks noGrp="1"/>
          </p:cNvSpPr>
          <p:nvPr>
            <p:ph sz="quarter" idx="1"/>
          </p:nvPr>
        </p:nvSpPr>
        <p:spPr>
          <a:xfrm>
            <a:off x="640706" y="1731522"/>
            <a:ext cx="8153400" cy="3754877"/>
          </a:xfrm>
        </p:spPr>
        <p:txBody>
          <a:bodyPr>
            <a:normAutofit/>
          </a:bodyPr>
          <a:lstStyle/>
          <a:p>
            <a:pPr marL="0" indent="0">
              <a:buNone/>
            </a:pPr>
            <a:endParaRPr lang="en-US" sz="2600" dirty="0" smtClean="0">
              <a:cs typeface="Times New Roman" pitchFamily="18" charset="0"/>
            </a:endParaRPr>
          </a:p>
          <a:p>
            <a:pPr marL="0" indent="0">
              <a:buNone/>
            </a:pPr>
            <a:endParaRPr lang="en-US" sz="2600" dirty="0" smtClean="0">
              <a:cs typeface="Times New Roman" pitchFamily="18" charset="0"/>
            </a:endParaRPr>
          </a:p>
          <a:p>
            <a:pPr marL="0" indent="0">
              <a:buNone/>
            </a:pPr>
            <a:r>
              <a:rPr lang="en-US" sz="2600" dirty="0" smtClean="0">
                <a:cs typeface="Times New Roman" pitchFamily="18" charset="0"/>
              </a:rPr>
              <a:t>Theme-based instruction is an approach that facilitates learning through </a:t>
            </a:r>
            <a:r>
              <a:rPr lang="en-US" sz="2600" dirty="0">
                <a:cs typeface="Times New Roman" pitchFamily="18" charset="0"/>
              </a:rPr>
              <a:t>various domains </a:t>
            </a:r>
            <a:r>
              <a:rPr lang="en-US" sz="2600" dirty="0" smtClean="0">
                <a:cs typeface="Times New Roman" pitchFamily="18" charset="0"/>
              </a:rPr>
              <a:t>in </a:t>
            </a:r>
            <a:r>
              <a:rPr lang="en-US" sz="2600" dirty="0">
                <a:cs typeface="Times New Roman" pitchFamily="18" charset="0"/>
              </a:rPr>
              <a:t>order to support a unifying </a:t>
            </a:r>
            <a:r>
              <a:rPr lang="en-US" sz="2600" dirty="0" smtClean="0">
                <a:cs typeface="Times New Roman" pitchFamily="18" charset="0"/>
              </a:rPr>
              <a:t>theme. But what does that really mean</a:t>
            </a:r>
            <a:r>
              <a:rPr lang="en-US" sz="2600" dirty="0" smtClean="0">
                <a:cs typeface="Times New Roman" pitchFamily="18" charset="0"/>
              </a:rPr>
              <a:t>?</a:t>
            </a:r>
            <a:endParaRPr lang="en-US" sz="2600" dirty="0" smtClean="0">
              <a:cs typeface="Times New Roman" pitchFamily="18" charset="0"/>
            </a:endParaRPr>
          </a:p>
          <a:p>
            <a:pPr marL="0" indent="0">
              <a:buNone/>
            </a:pPr>
            <a:endParaRPr lang="en-US" sz="2600" dirty="0" smtClean="0">
              <a:cs typeface="Times New Roman" pitchFamily="18" charset="0"/>
            </a:endParaRPr>
          </a:p>
          <a:p>
            <a:pPr marL="0" indent="0">
              <a:buNone/>
            </a:pPr>
            <a:r>
              <a:rPr lang="en-US" sz="2600" dirty="0" smtClean="0">
                <a:cs typeface="Times New Roman" pitchFamily="18" charset="0"/>
              </a:rPr>
              <a:t>Take a minute and write down a few things that you think of when you think of theme-based instruction.</a:t>
            </a:r>
          </a:p>
          <a:p>
            <a:pPr marL="0" indent="0">
              <a:buNone/>
            </a:pPr>
            <a:endParaRPr lang="en-US" sz="1100" dirty="0" smtClean="0">
              <a:solidFill>
                <a:prstClr val="black"/>
              </a:solidFill>
              <a:latin typeface="Franklin Gothic Book" pitchFamily="34" charset="0"/>
              <a:cs typeface="Times New Roman" pitchFamily="18" charset="0"/>
            </a:endParaRPr>
          </a:p>
          <a:p>
            <a:pPr marL="0" indent="0">
              <a:buNone/>
            </a:pPr>
            <a:endParaRPr lang="en-US" sz="1600" dirty="0">
              <a:solidFill>
                <a:prstClr val="black"/>
              </a:solidFill>
              <a:latin typeface="Times New Roman" pitchFamily="18" charset="0"/>
              <a:cs typeface="Times New Roman" pitchFamily="18" charset="0"/>
            </a:endParaRPr>
          </a:p>
          <a:p>
            <a:pPr marL="0" indent="0">
              <a:buNone/>
            </a:pPr>
            <a:endParaRPr lang="en-US" sz="1600" dirty="0" smtClean="0">
              <a:solidFill>
                <a:prstClr val="black"/>
              </a:solidFill>
              <a:latin typeface="Times New Roman" pitchFamily="18" charset="0"/>
              <a:cs typeface="Times New Roman" pitchFamily="18" charset="0"/>
            </a:endParaRPr>
          </a:p>
          <a:p>
            <a:pPr marL="0" indent="0">
              <a:buNone/>
            </a:pPr>
            <a:endParaRPr lang="en-US" dirty="0"/>
          </a:p>
        </p:txBody>
      </p:sp>
      <p:pic>
        <p:nvPicPr>
          <p:cNvPr id="5" name="Picture 7" descr="C:\Users\Amy\AppData\Local\Microsoft\Windows\Temporary Internet Files\Content.IE5\SCP9YYS7\MC900432677[1].png">
            <a:hlinkClick r:id="" action="ppaction://customshow?id=1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1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17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circle(in)">
                                      <p:cBhvr>
                                        <p:cTn id="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Your thoughts might have taken you back to when you were in elementary school </a:t>
            </a:r>
            <a:r>
              <a:rPr lang="en-US" sz="3200" dirty="0" smtClean="0"/>
              <a:t>…</a:t>
            </a:r>
            <a:endParaRPr lang="en-US" sz="3200" dirty="0"/>
          </a:p>
        </p:txBody>
      </p:sp>
      <p:sp>
        <p:nvSpPr>
          <p:cNvPr id="5" name="Text Placeholder 4"/>
          <p:cNvSpPr>
            <a:spLocks noGrp="1"/>
          </p:cNvSpPr>
          <p:nvPr>
            <p:ph sz="quarter" idx="1"/>
          </p:nvPr>
        </p:nvSpPr>
        <p:spPr>
          <a:xfrm>
            <a:off x="5819005" y="2213690"/>
            <a:ext cx="3660285" cy="3522819"/>
          </a:xfrm>
        </p:spPr>
        <p:txBody>
          <a:bodyPr>
            <a:normAutofit/>
          </a:bodyPr>
          <a:lstStyle/>
          <a:p>
            <a:r>
              <a:rPr lang="en-US" dirty="0" smtClean="0"/>
              <a:t>Apples</a:t>
            </a:r>
          </a:p>
          <a:p>
            <a:r>
              <a:rPr lang="en-US" dirty="0" smtClean="0"/>
              <a:t>Planets</a:t>
            </a:r>
          </a:p>
          <a:p>
            <a:r>
              <a:rPr lang="en-US" dirty="0" smtClean="0"/>
              <a:t>Butterflies</a:t>
            </a:r>
          </a:p>
          <a:p>
            <a:r>
              <a:rPr lang="en-US" dirty="0" smtClean="0"/>
              <a:t>Halloween</a:t>
            </a:r>
          </a:p>
          <a:p>
            <a:r>
              <a:rPr lang="en-US" dirty="0" smtClean="0"/>
              <a:t>Christmas</a:t>
            </a:r>
          </a:p>
          <a:p>
            <a:r>
              <a:rPr lang="en-US" dirty="0" smtClean="0"/>
              <a:t>Presidents</a:t>
            </a:r>
          </a:p>
          <a:p>
            <a:endParaRPr lang="en-US" dirty="0"/>
          </a:p>
        </p:txBody>
      </p:sp>
      <p:pic>
        <p:nvPicPr>
          <p:cNvPr id="6" name="Picture 7" descr="C:\Users\Amy\AppData\Local\Microsoft\Windows\Temporary Internet Files\Content.IE5\SCP9YYS7\MC900432677[1].png">
            <a:hlinkClick r:id="" action="ppaction://customshow?id=18"/>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Amy\AppData\Local\Microsoft\Windows\Temporary Internet Files\Content.IE5\SCP9YYS7\MC900432677[1].png">
            <a:hlinkClick r:id="" action="ppaction://customshow?id=16"/>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3540115" y="6310399"/>
            <a:ext cx="790882" cy="486525"/>
            <a:chOff x="1824" y="633"/>
            <a:chExt cx="2834" cy="2849"/>
          </a:xfrm>
        </p:grpSpPr>
        <p:sp>
          <p:nvSpPr>
            <p:cNvPr id="9"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my\AppData\Local\Microsoft\Windows\Temporary Internet Files\Content.IE5\SCP9YYS7\MC90043691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469" y="4689510"/>
            <a:ext cx="711844" cy="7118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my\AppData\Local\Microsoft\Windows\Temporary Internet Files\Content.IE5\VPGD7YC6\MC9000831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9343" y="4424055"/>
            <a:ext cx="993539" cy="9297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my\AppData\Local\Microsoft\Windows\Temporary Internet Files\Content.IE5\NZ9J4S5Y\MC9003520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3996" y="3132164"/>
            <a:ext cx="857816" cy="893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my\AppData\Local\Microsoft\Windows\Temporary Internet Files\Content.IE5\SCP9YYS7\MC90043629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3204" y="4512089"/>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Amy\AppData\Local\Microsoft\Windows\Temporary Internet Files\Content.IE5\NZ9J4S5Y\MC900440307[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6543" y="3092518"/>
            <a:ext cx="1220007" cy="10724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Amy\AppData\Local\Microsoft\Windows\Temporary Internet Files\Content.IE5\VPGD7YC6\MC90015143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915" y="3092518"/>
            <a:ext cx="669198" cy="932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2515" y="2007709"/>
            <a:ext cx="3654892" cy="523220"/>
          </a:xfrm>
          <a:prstGeom prst="rect">
            <a:avLst/>
          </a:prstGeom>
          <a:noFill/>
        </p:spPr>
        <p:txBody>
          <a:bodyPr wrap="square" rtlCol="0">
            <a:spAutoFit/>
          </a:bodyPr>
          <a:lstStyle/>
          <a:p>
            <a:r>
              <a:rPr lang="en-US" sz="2800" dirty="0" smtClean="0"/>
              <a:t>Click on the pictures</a:t>
            </a:r>
            <a:endParaRPr lang="en-US" sz="2800" dirty="0"/>
          </a:p>
        </p:txBody>
      </p:sp>
    </p:spTree>
    <p:extLst>
      <p:ext uri="{BB962C8B-B14F-4D97-AF65-F5344CB8AC3E}">
        <p14:creationId xmlns:p14="http://schemas.microsoft.com/office/powerpoint/2010/main" val="2453352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9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nextCondLst>
                <p:cond evt="onClick" delay="0">
                  <p:tgtEl>
                    <p:spTgt spid="4098"/>
                  </p:tgtEl>
                </p:cond>
              </p:nextCondLst>
            </p:seq>
            <p:seq concurrent="1" nextAc="seek">
              <p:cTn id="7" restart="whenNotActive" fill="hold" evtFilter="cancelBubble" nodeType="interactiveSeq">
                <p:stCondLst>
                  <p:cond evt="onClick" delay="0">
                    <p:tgtEl>
                      <p:spTgt spid="410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nextCondLst>
                <p:cond evt="onClick" delay="0">
                  <p:tgtEl>
                    <p:spTgt spid="4102"/>
                  </p:tgtEl>
                </p:cond>
              </p:nextCondLst>
            </p:seq>
            <p:seq concurrent="1" nextAc="seek">
              <p:cTn id="12" restart="whenNotActive" fill="hold" evtFilter="cancelBubble" nodeType="interactiveSeq">
                <p:stCondLst>
                  <p:cond evt="onClick" delay="0">
                    <p:tgtEl>
                      <p:spTgt spid="410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nextCondLst>
                <p:cond evt="onClick" delay="0">
                  <p:tgtEl>
                    <p:spTgt spid="4103"/>
                  </p:tgtEl>
                </p:cond>
              </p:nextCondLst>
            </p:seq>
            <p:seq concurrent="1" nextAc="seek">
              <p:cTn id="17" restart="whenNotActive" fill="hold" evtFilter="cancelBubble" nodeType="interactiveSeq">
                <p:stCondLst>
                  <p:cond evt="onClick" delay="0">
                    <p:tgtEl>
                      <p:spTgt spid="410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nextCondLst>
                <p:cond evt="onClick" delay="0">
                  <p:tgtEl>
                    <p:spTgt spid="4104"/>
                  </p:tgtEl>
                </p:cond>
              </p:nextCondLst>
            </p:seq>
            <p:seq concurrent="1" nextAc="seek">
              <p:cTn id="22" restart="whenNotActive" fill="hold" evtFilter="cancelBubble" nodeType="interactiveSeq">
                <p:stCondLst>
                  <p:cond evt="onClick" delay="0">
                    <p:tgtEl>
                      <p:spTgt spid="409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nextCondLst>
                <p:cond evt="onClick" delay="0">
                  <p:tgtEl>
                    <p:spTgt spid="4099"/>
                  </p:tgtEl>
                </p:cond>
              </p:nextCondLst>
            </p:seq>
            <p:seq concurrent="1" nextAc="seek">
              <p:cTn id="27" restart="whenNotActive" fill="hold" evtFilter="cancelBubble" nodeType="interactiveSeq">
                <p:stCondLst>
                  <p:cond evt="onClick" delay="0">
                    <p:tgtEl>
                      <p:spTgt spid="410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410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Understanding TBI</a:t>
            </a:r>
            <a:endParaRPr lang="en-US" dirty="0">
              <a:solidFill>
                <a:schemeClr val="tx2"/>
              </a:solidFill>
            </a:endParaRPr>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i="1" dirty="0" smtClean="0">
              <a:latin typeface="Times New Roman" pitchFamily="18" charset="0"/>
              <a:cs typeface="Times New Roman" pitchFamily="18" charset="0"/>
            </a:endParaRPr>
          </a:p>
          <a:p>
            <a:pPr marL="0" indent="0">
              <a:buNone/>
            </a:pPr>
            <a:r>
              <a:rPr lang="en-US" i="1" dirty="0" smtClean="0">
                <a:latin typeface="Times New Roman" pitchFamily="18" charset="0"/>
                <a:cs typeface="Times New Roman" pitchFamily="18" charset="0"/>
              </a:rPr>
              <a:t>If you haven’t heard of Theme Based Instruction maybe you are familiar with  the following terms…</a:t>
            </a:r>
            <a:endParaRPr lang="en-US" sz="1600" dirty="0" smtClean="0">
              <a:latin typeface="Times New Roman" pitchFamily="18" charset="0"/>
              <a:cs typeface="Times New Roman" pitchFamily="18" charset="0"/>
            </a:endParaRPr>
          </a:p>
          <a:p>
            <a:pPr marL="0" indent="0">
              <a:buNone/>
            </a:pPr>
            <a:endParaRPr lang="en-US" sz="1600" dirty="0" smtClean="0">
              <a:latin typeface="Times New Roman" pitchFamily="18" charset="0"/>
              <a:cs typeface="Times New Roman" pitchFamily="18" charset="0"/>
            </a:endParaRPr>
          </a:p>
          <a:p>
            <a:pPr>
              <a:buFont typeface="Courier New" pitchFamily="49" charset="0"/>
              <a:buChar char="o"/>
            </a:pPr>
            <a:r>
              <a:rPr lang="en-US" sz="2400" dirty="0" smtClean="0">
                <a:latin typeface="Times New Roman" pitchFamily="18" charset="0"/>
                <a:cs typeface="Times New Roman" pitchFamily="18" charset="0"/>
              </a:rPr>
              <a:t>integrated </a:t>
            </a:r>
            <a:r>
              <a:rPr lang="en-US" sz="2400" dirty="0">
                <a:latin typeface="Times New Roman" pitchFamily="18" charset="0"/>
                <a:cs typeface="Times New Roman" pitchFamily="18" charset="0"/>
              </a:rPr>
              <a:t>thematic </a:t>
            </a:r>
            <a:r>
              <a:rPr lang="en-US" sz="2400" dirty="0" smtClean="0">
                <a:latin typeface="Times New Roman" pitchFamily="18" charset="0"/>
                <a:cs typeface="Times New Roman" pitchFamily="18" charset="0"/>
              </a:rPr>
              <a:t>instruction</a:t>
            </a:r>
          </a:p>
          <a:p>
            <a:pPr>
              <a:buFont typeface="Courier New" pitchFamily="49" charset="0"/>
              <a:buChar char="o"/>
            </a:pPr>
            <a:r>
              <a:rPr lang="en-US" sz="2400" dirty="0" smtClean="0">
                <a:latin typeface="Times New Roman" pitchFamily="18" charset="0"/>
                <a:cs typeface="Times New Roman" pitchFamily="18" charset="0"/>
              </a:rPr>
              <a:t>integrated curriculum</a:t>
            </a:r>
          </a:p>
          <a:p>
            <a:pPr>
              <a:buFont typeface="Courier New" pitchFamily="49" charset="0"/>
              <a:buChar char="o"/>
            </a:pPr>
            <a:r>
              <a:rPr lang="en-US" sz="2400" dirty="0" smtClean="0">
                <a:latin typeface="Times New Roman" pitchFamily="18" charset="0"/>
                <a:cs typeface="Times New Roman" pitchFamily="18" charset="0"/>
              </a:rPr>
              <a:t>interdisciplinary curriculum</a:t>
            </a:r>
          </a:p>
          <a:p>
            <a:pPr>
              <a:buFont typeface="Courier New" pitchFamily="49" charset="0"/>
              <a:buChar char="o"/>
            </a:pPr>
            <a:r>
              <a:rPr lang="en-US" sz="2400" dirty="0" err="1" smtClean="0">
                <a:latin typeface="Times New Roman" pitchFamily="18" charset="0"/>
                <a:cs typeface="Times New Roman" pitchFamily="18" charset="0"/>
              </a:rPr>
              <a:t>transdisciplinary</a:t>
            </a:r>
            <a:r>
              <a:rPr lang="en-US" sz="2400" dirty="0" smtClean="0">
                <a:latin typeface="Times New Roman" pitchFamily="18" charset="0"/>
                <a:cs typeface="Times New Roman" pitchFamily="18" charset="0"/>
              </a:rPr>
              <a:t> learning  </a:t>
            </a:r>
          </a:p>
          <a:p>
            <a:pPr>
              <a:buFont typeface="Courier New" pitchFamily="49" charset="0"/>
              <a:buChar char="o"/>
            </a:pPr>
            <a:r>
              <a:rPr lang="en-US" sz="2400" dirty="0" smtClean="0">
                <a:latin typeface="Times New Roman" pitchFamily="18" charset="0"/>
                <a:cs typeface="Times New Roman" pitchFamily="18" charset="0"/>
              </a:rPr>
              <a:t>holistic learning.  </a:t>
            </a:r>
            <a:endParaRPr lang="en-US" sz="2400" dirty="0">
              <a:latin typeface="Times New Roman" pitchFamily="18" charset="0"/>
              <a:cs typeface="Times New Roman" pitchFamily="18" charset="0"/>
            </a:endParaRPr>
          </a:p>
          <a:p>
            <a:pPr>
              <a:buFont typeface="Courier New" pitchFamily="49" charset="0"/>
              <a:buChar char="o"/>
            </a:pPr>
            <a:endParaRPr lang="en-US" dirty="0" smtClean="0"/>
          </a:p>
          <a:p>
            <a:pPr marL="0" indent="0">
              <a:buNone/>
            </a:pPr>
            <a:r>
              <a:rPr lang="en-US" sz="2600" dirty="0" smtClean="0"/>
              <a:t>These are all names that mean the same as Theme Based Instruction</a:t>
            </a:r>
            <a:r>
              <a:rPr lang="en-US" dirty="0" smtClean="0"/>
              <a:t>.</a:t>
            </a:r>
            <a:endParaRPr lang="en-US" dirty="0"/>
          </a:p>
        </p:txBody>
      </p:sp>
      <p:pic>
        <p:nvPicPr>
          <p:cNvPr id="4" name="Picture 7" descr="C:\Users\Amy\AppData\Local\Microsoft\Windows\Temporary Internet Files\Content.IE5\SCP9YYS7\MC900432677[1].png">
            <a:hlinkClick r:id="" action="ppaction://customshow?id=1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1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Understanding TBI</a:t>
            </a:r>
            <a:endParaRPr lang="en-US" dirty="0">
              <a:solidFill>
                <a:schemeClr val="tx2"/>
              </a:solidFill>
            </a:endParaRPr>
          </a:p>
        </p:txBody>
      </p:sp>
      <p:sp>
        <p:nvSpPr>
          <p:cNvPr id="3" name="Content Placeholder 2"/>
          <p:cNvSpPr>
            <a:spLocks noGrp="1"/>
          </p:cNvSpPr>
          <p:nvPr>
            <p:ph sz="quarter" idx="1"/>
          </p:nvPr>
        </p:nvSpPr>
        <p:spPr>
          <a:xfrm>
            <a:off x="565786" y="1943872"/>
            <a:ext cx="5948657" cy="4495800"/>
          </a:xfrm>
        </p:spPr>
        <p:txBody>
          <a:bodyPr>
            <a:normAutofit/>
          </a:bodyPr>
          <a:lstStyle/>
          <a:p>
            <a:pPr marL="0" lvl="3" indent="0">
              <a:buNone/>
            </a:pPr>
            <a:r>
              <a:rPr lang="en-US" sz="2800" i="1" dirty="0" smtClean="0">
                <a:latin typeface="Times New Roman" pitchFamily="18" charset="0"/>
                <a:cs typeface="Times New Roman" pitchFamily="18" charset="0"/>
              </a:rPr>
              <a:t>Most importantly… Remember…</a:t>
            </a:r>
          </a:p>
          <a:p>
            <a:pPr marL="0" lvl="3" indent="0">
              <a:buNone/>
            </a:pPr>
            <a:r>
              <a:rPr lang="en-US" dirty="0" smtClean="0"/>
              <a:t>	</a:t>
            </a:r>
            <a:r>
              <a:rPr lang="en-US" dirty="0"/>
              <a:t>	</a:t>
            </a:r>
          </a:p>
          <a:p>
            <a:pPr marL="285750" lvl="3" indent="-285750">
              <a:buFont typeface="Courier New" pitchFamily="49" charset="0"/>
              <a:buChar char="o"/>
            </a:pPr>
            <a:r>
              <a:rPr lang="en-US" dirty="0" smtClean="0">
                <a:latin typeface="Times New Roman" pitchFamily="18" charset="0"/>
                <a:cs typeface="Times New Roman" pitchFamily="18" charset="0"/>
              </a:rPr>
              <a:t>All </a:t>
            </a:r>
            <a:r>
              <a:rPr lang="en-US" b="1" dirty="0">
                <a:latin typeface="Times New Roman" pitchFamily="18" charset="0"/>
                <a:cs typeface="Times New Roman" pitchFamily="18" charset="0"/>
              </a:rPr>
              <a:t>resources, activities, goals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assessments</a:t>
            </a:r>
            <a:r>
              <a:rPr lang="en-US" dirty="0">
                <a:latin typeface="Times New Roman" pitchFamily="18" charset="0"/>
                <a:cs typeface="Times New Roman" pitchFamily="18" charset="0"/>
              </a:rPr>
              <a:t> are tied to the unifying </a:t>
            </a:r>
            <a:r>
              <a:rPr lang="en-US" dirty="0" smtClean="0">
                <a:latin typeface="Times New Roman" pitchFamily="18" charset="0"/>
                <a:cs typeface="Times New Roman" pitchFamily="18" charset="0"/>
              </a:rPr>
              <a:t>theme</a:t>
            </a:r>
          </a:p>
          <a:p>
            <a:pPr marL="0" lvl="3" indent="0">
              <a:buNone/>
            </a:pPr>
            <a:endParaRPr lang="en-US" dirty="0" smtClean="0">
              <a:latin typeface="Times New Roman" pitchFamily="18" charset="0"/>
              <a:cs typeface="Times New Roman" pitchFamily="18" charset="0"/>
            </a:endParaRPr>
          </a:p>
          <a:p>
            <a:pPr marL="274320" lvl="3" indent="-274320">
              <a:buFont typeface="Courier New" pitchFamily="49" charset="0"/>
              <a:buChar char="o"/>
            </a:pPr>
            <a:r>
              <a:rPr lang="en-US" dirty="0" smtClean="0">
                <a:latin typeface="Times New Roman" pitchFamily="18" charset="0"/>
                <a:cs typeface="Times New Roman" pitchFamily="18" charset="0"/>
              </a:rPr>
              <a:t>Research </a:t>
            </a:r>
            <a:r>
              <a:rPr lang="en-US" dirty="0">
                <a:latin typeface="Times New Roman" pitchFamily="18" charset="0"/>
                <a:cs typeface="Times New Roman" pitchFamily="18" charset="0"/>
              </a:rPr>
              <a:t>has shown that </a:t>
            </a:r>
            <a:r>
              <a:rPr lang="en-US" b="1" dirty="0">
                <a:latin typeface="Times New Roman" pitchFamily="18" charset="0"/>
                <a:cs typeface="Times New Roman" pitchFamily="18" charset="0"/>
              </a:rPr>
              <a:t>connecting instructional content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student activities </a:t>
            </a:r>
            <a:r>
              <a:rPr lang="en-US" dirty="0">
                <a:latin typeface="Times New Roman" pitchFamily="18" charset="0"/>
                <a:cs typeface="Times New Roman" pitchFamily="18" charset="0"/>
              </a:rPr>
              <a:t>to a theme improves students </a:t>
            </a:r>
            <a:r>
              <a:rPr lang="en-US" dirty="0" smtClean="0">
                <a:latin typeface="Times New Roman" pitchFamily="18" charset="0"/>
                <a:cs typeface="Times New Roman" pitchFamily="18" charset="0"/>
              </a:rPr>
              <a:t>learning</a:t>
            </a:r>
          </a:p>
          <a:p>
            <a:pPr marL="0" lvl="3" indent="0">
              <a:buNone/>
            </a:pPr>
            <a:endParaRPr lang="en-US" dirty="0" smtClean="0">
              <a:latin typeface="Times New Roman" pitchFamily="18" charset="0"/>
              <a:cs typeface="Times New Roman" pitchFamily="18" charset="0"/>
            </a:endParaRPr>
          </a:p>
          <a:p>
            <a:pPr marL="274320" lvl="3" indent="-274320">
              <a:buFont typeface="Courier New" pitchFamily="49" charset="0"/>
              <a:buChar char="o"/>
            </a:pPr>
            <a:r>
              <a:rPr lang="en-US" dirty="0" smtClean="0">
                <a:latin typeface="Times New Roman" pitchFamily="18" charset="0"/>
                <a:cs typeface="Times New Roman" pitchFamily="18" charset="0"/>
              </a:rPr>
              <a:t>TBI is a more </a:t>
            </a:r>
            <a:r>
              <a:rPr lang="en-US" b="1" dirty="0">
                <a:latin typeface="Times New Roman" pitchFamily="18" charset="0"/>
                <a:cs typeface="Times New Roman" pitchFamily="18" charset="0"/>
              </a:rPr>
              <a:t>natural way </a:t>
            </a:r>
            <a:r>
              <a:rPr lang="en-US" dirty="0">
                <a:latin typeface="Times New Roman" pitchFamily="18" charset="0"/>
                <a:cs typeface="Times New Roman" pitchFamily="18" charset="0"/>
              </a:rPr>
              <a:t>of learning</a:t>
            </a:r>
          </a:p>
          <a:p>
            <a:pPr>
              <a:buFont typeface="Courier New" pitchFamily="49" charset="0"/>
              <a:buChar char="o"/>
            </a:pPr>
            <a:endParaRPr lang="en-US" sz="1600" dirty="0">
              <a:latin typeface="Times New Roman" pitchFamily="18" charset="0"/>
              <a:cs typeface="Times New Roman" pitchFamily="18" charset="0"/>
            </a:endParaRPr>
          </a:p>
        </p:txBody>
      </p:sp>
      <p:pic>
        <p:nvPicPr>
          <p:cNvPr id="4099" name="Picture 3" descr="C:\Users\Amy\AppData\Local\Microsoft\Windows\Temporary Internet Files\Content.IE5\6MJSJI9Q\MC9002991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6935" y="3381290"/>
            <a:ext cx="1975727" cy="2780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20"/>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1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54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solidFill>
              </a:rPr>
              <a:t>The Who, When and How of TBI</a:t>
            </a:r>
            <a:endParaRPr lang="en-US" dirty="0">
              <a:solidFill>
                <a:schemeClr val="tx2"/>
              </a:solidFill>
            </a:endParaRPr>
          </a:p>
        </p:txBody>
      </p:sp>
      <p:sp>
        <p:nvSpPr>
          <p:cNvPr id="4" name="Content Placeholder 3"/>
          <p:cNvSpPr>
            <a:spLocks noGrp="1"/>
          </p:cNvSpPr>
          <p:nvPr>
            <p:ph sz="quarter" idx="1"/>
          </p:nvPr>
        </p:nvSpPr>
        <p:spPr>
          <a:xfrm>
            <a:off x="506463" y="1856753"/>
            <a:ext cx="3886200" cy="4572000"/>
          </a:xfrm>
        </p:spPr>
        <p:txBody>
          <a:bodyPr>
            <a:normAutofit fontScale="92500" lnSpcReduction="20000"/>
          </a:bodyPr>
          <a:lstStyle/>
          <a:p>
            <a:pPr marL="0" indent="0">
              <a:buNone/>
            </a:pPr>
            <a:r>
              <a:rPr lang="en-US" b="1" dirty="0" smtClean="0"/>
              <a:t>Who created ?</a:t>
            </a:r>
          </a:p>
          <a:p>
            <a:pPr>
              <a:buFont typeface="Courier New" pitchFamily="49" charset="0"/>
              <a:buChar char="o"/>
            </a:pPr>
            <a:r>
              <a:rPr lang="en-US" dirty="0" smtClean="0"/>
              <a:t>There is not one particular person </a:t>
            </a:r>
            <a:r>
              <a:rPr lang="en-US" i="1" dirty="0" smtClean="0"/>
              <a:t>who </a:t>
            </a:r>
            <a:r>
              <a:rPr lang="en-US" dirty="0" smtClean="0"/>
              <a:t>developed TBI.</a:t>
            </a:r>
          </a:p>
          <a:p>
            <a:pPr marL="0" indent="0">
              <a:buNone/>
            </a:pPr>
            <a:r>
              <a:rPr lang="en-US" b="1" dirty="0" smtClean="0"/>
              <a:t>When  first used ?</a:t>
            </a:r>
          </a:p>
          <a:p>
            <a:pPr>
              <a:buFont typeface="Courier New" pitchFamily="49" charset="0"/>
              <a:buChar char="o"/>
            </a:pPr>
            <a:r>
              <a:rPr lang="en-US" dirty="0" smtClean="0"/>
              <a:t>TBI has been around and used for many years.</a:t>
            </a:r>
          </a:p>
          <a:p>
            <a:pPr marL="0" indent="0">
              <a:buNone/>
            </a:pPr>
            <a:r>
              <a:rPr lang="en-US" b="1" dirty="0" smtClean="0"/>
              <a:t>How widely used ?</a:t>
            </a:r>
          </a:p>
          <a:p>
            <a:pPr>
              <a:buFont typeface="Courier New" pitchFamily="49" charset="0"/>
              <a:buChar char="o"/>
            </a:pPr>
            <a:r>
              <a:rPr lang="en-US" dirty="0" smtClean="0"/>
              <a:t>TBI is used by educators at all levels of education </a:t>
            </a:r>
          </a:p>
          <a:p>
            <a:endParaRPr lang="en-US" sz="1600" dirty="0" smtClean="0"/>
          </a:p>
          <a:p>
            <a:endParaRPr lang="en-US" sz="1600" dirty="0"/>
          </a:p>
          <a:p>
            <a:endParaRPr lang="en-US" dirty="0" smtClean="0"/>
          </a:p>
          <a:p>
            <a:endParaRPr lang="en-US" sz="1600" dirty="0" smtClean="0"/>
          </a:p>
          <a:p>
            <a:endParaRPr lang="en-US" sz="1600" dirty="0"/>
          </a:p>
          <a:p>
            <a:pPr marL="0" indent="0">
              <a:buNone/>
            </a:pPr>
            <a:endParaRPr lang="en-US" dirty="0"/>
          </a:p>
        </p:txBody>
      </p:sp>
      <p:pic>
        <p:nvPicPr>
          <p:cNvPr id="5122" name="Picture 2" descr="C:\Users\Amy\AppData\Local\Microsoft\Windows\Temporary Internet Files\Content.IE5\NZ9J4S5Y\MC900441902[1].wmf"/>
          <p:cNvPicPr>
            <a:picLocks noGrp="1" noChangeAspect="1" noChangeArrowheads="1"/>
          </p:cNvPicPr>
          <p:nvPr>
            <p:ph sz="quarter" idx="2"/>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361714" y="1894339"/>
            <a:ext cx="2328675" cy="2751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19"/>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92664" y="6185647"/>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10496" y="6332276"/>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7" descr="C:\Users\Amy\AppData\Local\Microsoft\Windows\Temporary Internet Files\Content.IE5\SCP9YYS7\MC900432677[1].png">
            <a:hlinkClick r:id="" action="ppaction://customshow?id=2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49" y="616921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449" y="6283263"/>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6596" y="6262327"/>
            <a:ext cx="582452" cy="574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V="1">
            <a:off x="6483851" y="-304800"/>
            <a:ext cx="1123179" cy="4299446"/>
          </a:xfrm>
          <a:prstGeom prst="rect">
            <a:avLst/>
          </a:prstGeom>
          <a:noFill/>
        </p:spPr>
        <p:txBody>
          <a:bodyPr wrap="square" rtlCol="0">
            <a:spAutoFit/>
          </a:bodyPr>
          <a:lstStyle/>
          <a:p>
            <a:endParaRPr lang="en-US" dirty="0"/>
          </a:p>
        </p:txBody>
      </p:sp>
      <p:sp>
        <p:nvSpPr>
          <p:cNvPr id="17" name="TextBox 16"/>
          <p:cNvSpPr txBox="1"/>
          <p:nvPr/>
        </p:nvSpPr>
        <p:spPr>
          <a:xfrm>
            <a:off x="4572000" y="4645967"/>
            <a:ext cx="4384080" cy="461665"/>
          </a:xfrm>
          <a:prstGeom prst="rect">
            <a:avLst/>
          </a:prstGeom>
          <a:noFill/>
        </p:spPr>
        <p:txBody>
          <a:bodyPr wrap="square" rtlCol="0">
            <a:spAutoFit/>
          </a:bodyPr>
          <a:lstStyle/>
          <a:p>
            <a:r>
              <a:rPr lang="en-US" sz="2400" dirty="0" smtClean="0"/>
              <a:t>Click on me to reveal the answers!</a:t>
            </a:r>
            <a:endParaRPr lang="en-US" sz="2400" dirty="0"/>
          </a:p>
        </p:txBody>
      </p:sp>
    </p:spTree>
    <p:extLst>
      <p:ext uri="{BB962C8B-B14F-4D97-AF65-F5344CB8AC3E}">
        <p14:creationId xmlns:p14="http://schemas.microsoft.com/office/powerpoint/2010/main" val="1720444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12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12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Preconditions of TBI</a:t>
            </a:r>
            <a:endParaRPr lang="en-US" dirty="0">
              <a:solidFill>
                <a:schemeClr val="tx2"/>
              </a:solidFill>
            </a:endParaRPr>
          </a:p>
        </p:txBody>
      </p:sp>
      <p:sp>
        <p:nvSpPr>
          <p:cNvPr id="3" name="Content Placeholder 2"/>
          <p:cNvSpPr>
            <a:spLocks noGrp="1"/>
          </p:cNvSpPr>
          <p:nvPr>
            <p:ph sz="quarter" idx="1"/>
          </p:nvPr>
        </p:nvSpPr>
        <p:spPr>
          <a:xfrm>
            <a:off x="640706" y="1857144"/>
            <a:ext cx="8153400" cy="4495800"/>
          </a:xfrm>
        </p:spPr>
        <p:txBody>
          <a:bodyPr>
            <a:normAutofit/>
          </a:bodyPr>
          <a:lstStyle/>
          <a:p>
            <a:pPr>
              <a:buFont typeface="Courier New" pitchFamily="49" charset="0"/>
              <a:buChar char="o"/>
            </a:pPr>
            <a:r>
              <a:rPr lang="en-US" dirty="0" smtClean="0"/>
              <a:t>The only precondition of Theme based instruction has to do with the amount of administrative structure that is present.</a:t>
            </a:r>
            <a:endParaRPr lang="en-US" dirty="0"/>
          </a:p>
          <a:p>
            <a:pPr>
              <a:buFont typeface="Courier New" pitchFamily="49" charset="0"/>
              <a:buChar char="o"/>
            </a:pPr>
            <a:r>
              <a:rPr lang="en-US" dirty="0" smtClean="0"/>
              <a:t>This structure is seen at the district and the school level.</a:t>
            </a:r>
          </a:p>
          <a:p>
            <a:pPr>
              <a:buFont typeface="Courier New" pitchFamily="49" charset="0"/>
              <a:buChar char="o"/>
            </a:pPr>
            <a:r>
              <a:rPr lang="en-US" dirty="0" smtClean="0"/>
              <a:t>Teachers need support from the school administrators to allow them the flexibility to provide the resources and activities.</a:t>
            </a:r>
            <a:endParaRPr lang="en-US" dirty="0"/>
          </a:p>
        </p:txBody>
      </p:sp>
      <p:pic>
        <p:nvPicPr>
          <p:cNvPr id="5" name="Picture 7" descr="C:\Users\Amy\AppData\Local\Microsoft\Windows\Temporary Internet Files\Content.IE5\SCP9YYS7\MC900432677[1].png">
            <a:hlinkClick r:id="" action="ppaction://customshow?id=4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2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91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chor="t">
            <a:normAutofit fontScale="90000"/>
          </a:bodyPr>
          <a:lstStyle/>
          <a:p>
            <a:r>
              <a:rPr lang="en-US" dirty="0" smtClean="0"/>
              <a:t>Theme Based Instructional Module Menu</a:t>
            </a:r>
            <a:br>
              <a:rPr lang="en-US" dirty="0" smtClean="0"/>
            </a:br>
            <a:endParaRPr lang="en-US" dirty="0"/>
          </a:p>
        </p:txBody>
      </p:sp>
      <p:sp>
        <p:nvSpPr>
          <p:cNvPr id="5" name="Subtitle 4"/>
          <p:cNvSpPr>
            <a:spLocks noGrp="1"/>
          </p:cNvSpPr>
          <p:nvPr>
            <p:ph sz="quarter" idx="1"/>
          </p:nvPr>
        </p:nvSpPr>
        <p:spPr>
          <a:xfrm>
            <a:off x="5159827" y="1726631"/>
            <a:ext cx="3886200" cy="4572000"/>
          </a:xfrm>
        </p:spPr>
        <p:txBody>
          <a:bodyPr anchor="t" anchorCtr="1">
            <a:normAutofit fontScale="85000" lnSpcReduction="20000"/>
          </a:bodyPr>
          <a:lstStyle/>
          <a:p>
            <a:pPr marL="0" indent="0">
              <a:buNone/>
            </a:pPr>
            <a:r>
              <a:rPr lang="en-US" sz="2400" dirty="0" smtClean="0"/>
              <a:t>      Introduction</a:t>
            </a:r>
          </a:p>
          <a:p>
            <a:pPr marL="0" indent="0">
              <a:buNone/>
            </a:pPr>
            <a:r>
              <a:rPr lang="en-US" sz="2400" dirty="0"/>
              <a:t> </a:t>
            </a:r>
            <a:r>
              <a:rPr lang="en-US" sz="2400" dirty="0" smtClean="0"/>
              <a:t> </a:t>
            </a:r>
          </a:p>
          <a:p>
            <a:pPr marL="0" indent="0">
              <a:buNone/>
            </a:pPr>
            <a:r>
              <a:rPr lang="en-US" sz="2400" dirty="0" smtClean="0"/>
              <a:t>      TBI Instruction               </a:t>
            </a:r>
            <a:r>
              <a:rPr lang="en-US" sz="2400" dirty="0"/>
              <a:t> </a:t>
            </a:r>
            <a:r>
              <a:rPr lang="en-US" sz="2400" dirty="0" smtClean="0"/>
              <a:t>  </a:t>
            </a:r>
          </a:p>
          <a:p>
            <a:pPr marL="0" indent="0">
              <a:buNone/>
            </a:pPr>
            <a:endParaRPr lang="en-US" sz="2400" dirty="0" smtClean="0"/>
          </a:p>
          <a:p>
            <a:pPr marL="0" indent="0">
              <a:buNone/>
            </a:pPr>
            <a:r>
              <a:rPr lang="en-US" sz="2400" dirty="0" smtClean="0"/>
              <a:t>      Smith/Ragan and TBI</a:t>
            </a:r>
          </a:p>
          <a:p>
            <a:pPr marL="0" indent="0">
              <a:buNone/>
            </a:pPr>
            <a:endParaRPr lang="en-US" sz="2400" dirty="0" smtClean="0"/>
          </a:p>
          <a:p>
            <a:pPr marL="0" indent="0">
              <a:buNone/>
            </a:pPr>
            <a:r>
              <a:rPr lang="en-US" sz="2400" dirty="0" smtClean="0"/>
              <a:t>      Using TBI</a:t>
            </a:r>
          </a:p>
          <a:p>
            <a:pPr marL="0" indent="0">
              <a:buNone/>
            </a:pPr>
            <a:endParaRPr lang="en-US" sz="2400" dirty="0"/>
          </a:p>
          <a:p>
            <a:pPr marL="0" indent="0">
              <a:buNone/>
            </a:pPr>
            <a:r>
              <a:rPr lang="en-US" sz="2400" dirty="0" smtClean="0"/>
              <a:t>      Applying TBI</a:t>
            </a:r>
          </a:p>
          <a:p>
            <a:pPr marL="0" indent="0">
              <a:buNone/>
            </a:pPr>
            <a:endParaRPr lang="en-US" sz="2400" dirty="0"/>
          </a:p>
          <a:p>
            <a:pPr marL="0" indent="0">
              <a:buNone/>
            </a:pPr>
            <a:r>
              <a:rPr lang="en-US" sz="2400" dirty="0" smtClean="0"/>
              <a:t>      TBI Review</a:t>
            </a:r>
          </a:p>
          <a:p>
            <a:pPr marL="0" indent="0">
              <a:buNone/>
            </a:pPr>
            <a:endParaRPr lang="en-US" sz="2400" dirty="0" smtClean="0"/>
          </a:p>
          <a:p>
            <a:pPr marL="0" indent="0">
              <a:buNone/>
            </a:pPr>
            <a:r>
              <a:rPr lang="en-US" sz="2400" dirty="0" smtClean="0"/>
              <a:t>      Assessment</a:t>
            </a:r>
            <a:endParaRPr lang="en-US" sz="2400" dirty="0"/>
          </a:p>
        </p:txBody>
      </p:sp>
      <p:pic>
        <p:nvPicPr>
          <p:cNvPr id="1026" name="Picture 2" descr="C:\Users\Amy\AppData\Local\Microsoft\Windows\Temporary Internet Files\Content.IE5\VPGD7YC6\MC900439816[1].png">
            <a:hlinkClick r:id="" action="ppaction://customshow?id=8"/>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0510" y="17266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my\AppData\Local\Microsoft\Windows\Temporary Internet Files\Content.IE5\VPGD7YC6\MC900439816[1].png">
            <a:hlinkClick r:id="" action="ppaction://customshow?id=0"/>
          </p:cNvPr>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408738" y="303654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my\AppData\Local\Microsoft\Windows\Temporary Internet Files\Content.IE5\VPGD7YC6\MC900439816[1].png">
            <a:hlinkClick r:id="" action="ppaction://customshow?id=1"/>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8738" y="372234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my\AppData\Local\Microsoft\Windows\Temporary Internet Files\Content.IE5\VPGD7YC6\MC900439816[1].png">
            <a:hlinkClick r:id="" action="ppaction://customshow?id=2"/>
          </p:cNvPr>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5625"/>
                    </a14:imgEffect>
                    <a14:imgEffect>
                      <a14:saturation sat="115000"/>
                    </a14:imgEffect>
                  </a14:imgLayer>
                </a14:imgProps>
              </a:ext>
              <a:ext uri="{28A0092B-C50C-407E-A947-70E740481C1C}">
                <a14:useLocalDpi xmlns:a14="http://schemas.microsoft.com/office/drawing/2010/main" val="0"/>
              </a:ext>
            </a:extLst>
          </a:blip>
          <a:srcRect/>
          <a:stretch>
            <a:fillRect/>
          </a:stretch>
        </p:blipFill>
        <p:spPr bwMode="auto">
          <a:xfrm>
            <a:off x="5408738" y="440814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my\AppData\Local\Microsoft\Windows\Temporary Internet Files\Content.IE5\VPGD7YC6\MC900439816[1].png">
            <a:hlinkClick r:id="" action="ppaction://customshow?id=3"/>
          </p:cNvPr>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394224" y="509394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my\AppData\Local\Microsoft\Windows\Temporary Internet Files\Content.IE5\VPGD7YC6\MC900439816[1].png">
            <a:hlinkClick r:id="" action="ppaction://customshow?id=4"/>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08738" y="570354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my\AppData\Local\Microsoft\Windows\Temporary Internet Files\Content.IE5\VPGD7YC6\MC900439816[1].png">
            <a:hlinkClick r:id="" action="ppaction://customshow?id=15"/>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8738" y="2336231"/>
            <a:ext cx="45720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3"/>
          <p:cNvGrpSpPr>
            <a:grpSpLocks/>
          </p:cNvGrpSpPr>
          <p:nvPr/>
        </p:nvGrpSpPr>
        <p:grpSpPr bwMode="auto">
          <a:xfrm rot="1217756">
            <a:off x="1129096" y="1941326"/>
            <a:ext cx="2669666" cy="2190440"/>
            <a:chOff x="1824" y="633"/>
            <a:chExt cx="2834" cy="2849"/>
          </a:xfrm>
        </p:grpSpPr>
        <p:sp>
          <p:nvSpPr>
            <p:cNvPr id="1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1" name="Picture 7" descr="C:\Users\Amy\AppData\Local\Microsoft\Windows\Temporary Internet Files\Content.IE5\SCP9YYS7\MC900432677[1].png">
            <a:hlinkClick r:id="" action="ppaction://customshow?id=6"/>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13846" y="6108395"/>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Amy\AppData\Local\Microsoft\Windows\Temporary Internet Files\Content.IE5\SCP9YYS7\MC900432677[1].png">
            <a:hlinkClick r:id="" action="ppaction://customshow?id=39"/>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273" y="6108395"/>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Amy\AppData\Local\Microsoft\Windows\Temporary Internet Files\Content.IE5\VPGD7YC6\MC900442138[1].png">
            <a:hlinkClick r:id="" action="ppaction://customshow?id=7"/>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387" y="6229182"/>
            <a:ext cx="582452" cy="574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5110" y="4071283"/>
            <a:ext cx="3478828" cy="2000548"/>
          </a:xfrm>
          <a:prstGeom prst="rect">
            <a:avLst/>
          </a:prstGeom>
        </p:spPr>
        <p:txBody>
          <a:bodyPr wrap="square">
            <a:spAutoFit/>
          </a:bodyPr>
          <a:lstStyle/>
          <a:p>
            <a:endParaRPr lang="en-US" sz="1600" dirty="0" smtClean="0"/>
          </a:p>
          <a:p>
            <a:r>
              <a:rPr lang="en-US" dirty="0" smtClean="0"/>
              <a:t>To </a:t>
            </a:r>
            <a:r>
              <a:rPr lang="en-US" dirty="0"/>
              <a:t>continue through the whole instruction </a:t>
            </a:r>
            <a:r>
              <a:rPr lang="en-US" dirty="0" smtClean="0"/>
              <a:t>please </a:t>
            </a:r>
            <a:r>
              <a:rPr lang="en-US" dirty="0"/>
              <a:t>click on the bottom arrow(s). To </a:t>
            </a:r>
            <a:r>
              <a:rPr lang="en-US" dirty="0" smtClean="0"/>
              <a:t>choose </a:t>
            </a:r>
            <a:r>
              <a:rPr lang="en-US" dirty="0"/>
              <a:t>specific sections click on the </a:t>
            </a:r>
            <a:r>
              <a:rPr lang="en-US" dirty="0" smtClean="0"/>
              <a:t>appropriate </a:t>
            </a:r>
            <a:r>
              <a:rPr lang="en-US" dirty="0"/>
              <a:t>puzzle piece to take you to that </a:t>
            </a:r>
            <a:r>
              <a:rPr lang="en-US" dirty="0" smtClean="0"/>
              <a:t>section.</a:t>
            </a:r>
            <a:endParaRPr lang="en-US" dirty="0"/>
          </a:p>
        </p:txBody>
      </p:sp>
    </p:spTree>
    <p:extLst>
      <p:ext uri="{BB962C8B-B14F-4D97-AF65-F5344CB8AC3E}">
        <p14:creationId xmlns:p14="http://schemas.microsoft.com/office/powerpoint/2010/main" val="2906064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solidFill>
                  <a:schemeClr val="tx2"/>
                </a:solidFill>
                <a:latin typeface="Times New Roman" pitchFamily="18" charset="0"/>
                <a:cs typeface="Times New Roman" pitchFamily="18" charset="0"/>
              </a:rPr>
              <a:t>Theoretical </a:t>
            </a:r>
            <a:r>
              <a:rPr lang="en-US" dirty="0" smtClean="0">
                <a:solidFill>
                  <a:schemeClr val="tx2"/>
                </a:solidFill>
                <a:latin typeface="Times New Roman" pitchFamily="18" charset="0"/>
                <a:cs typeface="Times New Roman" pitchFamily="18" charset="0"/>
              </a:rPr>
              <a:t>Foundations </a:t>
            </a:r>
            <a:r>
              <a:rPr lang="en-US" dirty="0">
                <a:solidFill>
                  <a:schemeClr val="tx2"/>
                </a:solidFill>
                <a:latin typeface="Times New Roman" pitchFamily="18" charset="0"/>
                <a:cs typeface="Times New Roman" pitchFamily="18" charset="0"/>
              </a:rPr>
              <a:t>of TBI</a:t>
            </a: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Theoretical Foundations of theme based instruction is based in both Brain-based Educational Research and Multiple Intelligence Theory.   Read on to find out about each of these foundations</a:t>
            </a:r>
            <a:endParaRPr lang="en-US" dirty="0"/>
          </a:p>
        </p:txBody>
      </p:sp>
      <p:pic>
        <p:nvPicPr>
          <p:cNvPr id="7171" name="Picture 3" descr="C:\Users\Amy\AppData\Local\Microsoft\Windows\Temporary Internet Files\Content.IE5\SCP9YYS7\MC900371050[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4016408"/>
            <a:ext cx="1724710" cy="18921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2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2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545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solidFill>
                  <a:schemeClr val="tx2"/>
                </a:solidFill>
              </a:rPr>
              <a:t>Brain-based </a:t>
            </a:r>
            <a:r>
              <a:rPr lang="en-US" sz="4900" dirty="0">
                <a:solidFill>
                  <a:schemeClr val="tx2"/>
                </a:solidFill>
              </a:rPr>
              <a:t>Educational Research</a:t>
            </a:r>
            <a:r>
              <a:rPr lang="en-US" dirty="0">
                <a:solidFill>
                  <a:schemeClr val="tx2"/>
                </a:solidFill>
              </a:rPr>
              <a:t/>
            </a:r>
            <a:br>
              <a:rPr lang="en-US" dirty="0">
                <a:solidFill>
                  <a:schemeClr val="tx2"/>
                </a:solidFill>
              </a:rPr>
            </a:br>
            <a:endParaRPr lang="en-US" dirty="0">
              <a:solidFill>
                <a:schemeClr val="tx2"/>
              </a:solidFill>
            </a:endParaRPr>
          </a:p>
        </p:txBody>
      </p:sp>
      <p:sp>
        <p:nvSpPr>
          <p:cNvPr id="3" name="Content Placeholder 2"/>
          <p:cNvSpPr>
            <a:spLocks noGrp="1"/>
          </p:cNvSpPr>
          <p:nvPr>
            <p:ph sz="quarter" idx="1"/>
          </p:nvPr>
        </p:nvSpPr>
        <p:spPr/>
        <p:txBody>
          <a:bodyPr>
            <a:normAutofit fontScale="85000" lnSpcReduction="20000"/>
          </a:bodyPr>
          <a:lstStyle/>
          <a:p>
            <a:pPr>
              <a:buFont typeface="Courier New" pitchFamily="49" charset="0"/>
              <a:buChar char="o"/>
            </a:pPr>
            <a:r>
              <a:rPr lang="en-US" dirty="0" smtClean="0"/>
              <a:t>Brain-based Research helps us learn from the biological perspective.</a:t>
            </a:r>
          </a:p>
          <a:p>
            <a:pPr>
              <a:buFont typeface="Courier New" pitchFamily="49" charset="0"/>
              <a:buChar char="o"/>
            </a:pPr>
            <a:endParaRPr lang="en-US" dirty="0" smtClean="0"/>
          </a:p>
          <a:p>
            <a:pPr>
              <a:buFont typeface="Courier New" pitchFamily="49" charset="0"/>
              <a:buChar char="o"/>
            </a:pPr>
            <a:r>
              <a:rPr lang="en-US" dirty="0" smtClean="0"/>
              <a:t>We use this research to then design learning experiences and environments for children and adults.  These </a:t>
            </a:r>
            <a:r>
              <a:rPr lang="en-US" b="1" dirty="0" smtClean="0"/>
              <a:t>experiences</a:t>
            </a:r>
            <a:r>
              <a:rPr lang="en-US" dirty="0" smtClean="0"/>
              <a:t> and </a:t>
            </a:r>
            <a:r>
              <a:rPr lang="en-US" b="1" dirty="0" smtClean="0"/>
              <a:t>environments</a:t>
            </a:r>
            <a:r>
              <a:rPr lang="en-US" dirty="0" smtClean="0"/>
              <a:t> are more likely to </a:t>
            </a:r>
            <a:r>
              <a:rPr lang="en-US" b="1" dirty="0" smtClean="0"/>
              <a:t>create a meaningful learning experience</a:t>
            </a:r>
            <a:r>
              <a:rPr lang="en-US" dirty="0" smtClean="0"/>
              <a:t>.</a:t>
            </a:r>
          </a:p>
          <a:p>
            <a:pPr>
              <a:buFont typeface="Courier New" pitchFamily="49" charset="0"/>
              <a:buChar char="o"/>
            </a:pPr>
            <a:endParaRPr lang="en-US" dirty="0" smtClean="0"/>
          </a:p>
          <a:p>
            <a:pPr>
              <a:buFont typeface="Courier New" pitchFamily="49" charset="0"/>
              <a:buChar char="o"/>
            </a:pPr>
            <a:r>
              <a:rPr lang="en-US" dirty="0" smtClean="0"/>
              <a:t>This research has to do with the importance of </a:t>
            </a:r>
            <a:r>
              <a:rPr lang="en-US" b="1" dirty="0" smtClean="0"/>
              <a:t>pattern making </a:t>
            </a:r>
            <a:r>
              <a:rPr lang="en-US" dirty="0" smtClean="0"/>
              <a:t>through problem-solving.  Pattern making is important in theme based instruction. </a:t>
            </a:r>
            <a:r>
              <a:rPr lang="en-US" b="1" dirty="0" smtClean="0"/>
              <a:t>By always centering learning around a theme allows the brain to identify and understand patterns as learning continues.</a:t>
            </a:r>
          </a:p>
          <a:p>
            <a:pPr>
              <a:buFont typeface="Courier New" pitchFamily="49" charset="0"/>
              <a:buChar char="o"/>
            </a:pPr>
            <a:endParaRPr lang="en-US" dirty="0" smtClean="0"/>
          </a:p>
          <a:p>
            <a:pPr>
              <a:buFont typeface="Courier New" pitchFamily="49" charset="0"/>
              <a:buChar char="o"/>
            </a:pPr>
            <a:endParaRPr lang="en-US" dirty="0"/>
          </a:p>
        </p:txBody>
      </p:sp>
      <p:pic>
        <p:nvPicPr>
          <p:cNvPr id="4" name="Picture 7" descr="C:\Users\Amy\AppData\Local\Microsoft\Windows\Temporary Internet Files\Content.IE5\SCP9YYS7\MC900432677[1].png">
            <a:hlinkClick r:id="" action="ppaction://customshow?id=2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4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19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tx2"/>
                </a:solidFill>
              </a:rPr>
              <a:t>Multiple </a:t>
            </a:r>
            <a:r>
              <a:rPr lang="en-US" dirty="0">
                <a:solidFill>
                  <a:schemeClr val="tx2"/>
                </a:solidFill>
              </a:rPr>
              <a:t>Intelligence Theory</a:t>
            </a:r>
            <a:r>
              <a:rPr lang="en-US" dirty="0"/>
              <a:t/>
            </a:r>
            <a:br>
              <a:rPr lang="en-US" dirty="0"/>
            </a:br>
            <a:endParaRPr lang="en-US" dirty="0"/>
          </a:p>
        </p:txBody>
      </p:sp>
      <p:sp>
        <p:nvSpPr>
          <p:cNvPr id="3" name="Content Placeholder 2"/>
          <p:cNvSpPr>
            <a:spLocks noGrp="1"/>
          </p:cNvSpPr>
          <p:nvPr>
            <p:ph sz="quarter" idx="1"/>
          </p:nvPr>
        </p:nvSpPr>
        <p:spPr/>
        <p:txBody>
          <a:bodyPr>
            <a:normAutofit fontScale="92500" lnSpcReduction="10000"/>
          </a:bodyPr>
          <a:lstStyle/>
          <a:p>
            <a:pPr>
              <a:buFont typeface="Courier New" pitchFamily="49" charset="0"/>
              <a:buChar char="o"/>
            </a:pPr>
            <a:r>
              <a:rPr lang="en-US" dirty="0" smtClean="0"/>
              <a:t>A major contributor of Multiple Intelligence (MI) Theory was Howard Gardner.</a:t>
            </a:r>
          </a:p>
          <a:p>
            <a:pPr>
              <a:buFont typeface="Courier New" pitchFamily="49" charset="0"/>
              <a:buChar char="o"/>
            </a:pPr>
            <a:endParaRPr lang="en-US" dirty="0" smtClean="0"/>
          </a:p>
          <a:p>
            <a:pPr>
              <a:buFont typeface="Courier New" pitchFamily="49" charset="0"/>
              <a:buChar char="o"/>
            </a:pPr>
            <a:r>
              <a:rPr lang="en-US" dirty="0" smtClean="0"/>
              <a:t>There are 10 Types of Intelligences</a:t>
            </a:r>
          </a:p>
          <a:p>
            <a:pPr lvl="1">
              <a:buFont typeface="Courier New" pitchFamily="49" charset="0"/>
              <a:buChar char="o"/>
            </a:pPr>
            <a:r>
              <a:rPr lang="en-US" dirty="0"/>
              <a:t>l</a:t>
            </a:r>
            <a:r>
              <a:rPr lang="en-US" dirty="0" smtClean="0"/>
              <a:t>ogical, linguistic, spatial, bodily-kinesthetic, musical, intrapersonal, interpersonal, naturalistic, existential and spiritual </a:t>
            </a:r>
          </a:p>
          <a:p>
            <a:pPr marL="0" indent="0">
              <a:buNone/>
            </a:pPr>
            <a:endParaRPr lang="en-US" dirty="0"/>
          </a:p>
          <a:p>
            <a:pPr marL="0" indent="0">
              <a:buNone/>
            </a:pPr>
            <a:r>
              <a:rPr lang="en-US" dirty="0" smtClean="0"/>
              <a:t>MI believes learners need to experience content in more than one activity and more than one intelligence. </a:t>
            </a:r>
            <a:endParaRPr lang="en-US" dirty="0"/>
          </a:p>
        </p:txBody>
      </p:sp>
      <p:pic>
        <p:nvPicPr>
          <p:cNvPr id="4" name="Picture 7" descr="C:\Users\Amy\AppData\Local\Microsoft\Windows\Temporary Internet Files\Content.IE5\SCP9YYS7\MC900432677[1].png">
            <a:hlinkClick r:id="" action="ppaction://customshow?id=24"/>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2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04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
            </a:r>
            <a:br>
              <a:rPr lang="en-US" dirty="0" smtClean="0">
                <a:solidFill>
                  <a:schemeClr val="tx2"/>
                </a:solidFill>
              </a:rPr>
            </a:br>
            <a:r>
              <a:rPr lang="en-US" dirty="0" smtClean="0">
                <a:solidFill>
                  <a:schemeClr val="tx2"/>
                </a:solidFill>
              </a:rPr>
              <a:t>TBP </a:t>
            </a:r>
            <a:r>
              <a:rPr lang="en-US" dirty="0">
                <a:solidFill>
                  <a:schemeClr val="tx2"/>
                </a:solidFill>
              </a:rPr>
              <a:t>based on Merrill’s First Principles</a:t>
            </a:r>
            <a:r>
              <a:rPr lang="en-US" dirty="0"/>
              <a:t/>
            </a:r>
            <a:br>
              <a:rPr lang="en-US" dirty="0"/>
            </a:b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Theme based principles are based on Merrill’s First Principles.  These five principles are:</a:t>
            </a:r>
          </a:p>
          <a:p>
            <a:pPr marL="0" indent="0">
              <a:buNone/>
            </a:pPr>
            <a:endParaRPr lang="en-US" dirty="0" smtClean="0"/>
          </a:p>
          <a:p>
            <a:pPr>
              <a:buFont typeface="Courier New" pitchFamily="49" charset="0"/>
              <a:buChar char="o"/>
            </a:pPr>
            <a:r>
              <a:rPr lang="en-US" dirty="0" smtClean="0"/>
              <a:t>Use unifying themes that ties all instruction together</a:t>
            </a:r>
          </a:p>
          <a:p>
            <a:pPr>
              <a:buFont typeface="Courier New" pitchFamily="49" charset="0"/>
              <a:buChar char="o"/>
            </a:pPr>
            <a:r>
              <a:rPr lang="en-US" dirty="0" smtClean="0"/>
              <a:t>Instruction is focused on primary learning goals</a:t>
            </a:r>
          </a:p>
          <a:p>
            <a:pPr>
              <a:buFont typeface="Courier New" pitchFamily="49" charset="0"/>
              <a:buChar char="o"/>
            </a:pPr>
            <a:r>
              <a:rPr lang="en-US" dirty="0" smtClean="0"/>
              <a:t>Uses many kinds of instructional activities</a:t>
            </a:r>
          </a:p>
          <a:p>
            <a:pPr>
              <a:buFont typeface="Courier New" pitchFamily="49" charset="0"/>
              <a:buChar char="o"/>
            </a:pPr>
            <a:r>
              <a:rPr lang="en-US" dirty="0" smtClean="0"/>
              <a:t>Provide students with many resources related to instruction</a:t>
            </a:r>
          </a:p>
          <a:p>
            <a:pPr>
              <a:buFont typeface="Courier New" pitchFamily="49" charset="0"/>
              <a:buChar char="o"/>
            </a:pPr>
            <a:r>
              <a:rPr lang="en-US" dirty="0" smtClean="0"/>
              <a:t>Use authentic assessment</a:t>
            </a:r>
            <a:endParaRPr lang="en-US" dirty="0"/>
          </a:p>
        </p:txBody>
      </p:sp>
      <p:pic>
        <p:nvPicPr>
          <p:cNvPr id="4" name="Picture 7" descr="C:\Users\Amy\AppData\Local\Microsoft\Windows\Temporary Internet Files\Content.IE5\SCP9YYS7\MC900432677[1].png">
            <a:hlinkClick r:id="" action="ppaction://customshow?id=2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2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12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Unifying Theme</a:t>
            </a:r>
            <a:endParaRPr lang="en-US" dirty="0">
              <a:solidFill>
                <a:schemeClr val="tx2"/>
              </a:solidFill>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b="1" dirty="0" smtClean="0"/>
              <a:t>1</a:t>
            </a:r>
            <a:r>
              <a:rPr lang="en-US" b="1" baseline="30000" dirty="0" smtClean="0"/>
              <a:t>st</a:t>
            </a:r>
            <a:r>
              <a:rPr lang="en-US" b="1" dirty="0"/>
              <a:t> </a:t>
            </a:r>
            <a:r>
              <a:rPr lang="en-US" b="1" dirty="0" smtClean="0"/>
              <a:t>Principle: Use a unifying </a:t>
            </a:r>
            <a:r>
              <a:rPr lang="en-US" b="1" i="1" dirty="0" smtClean="0"/>
              <a:t>theme</a:t>
            </a:r>
            <a:r>
              <a:rPr lang="en-US" b="1" dirty="0" smtClean="0"/>
              <a:t> that ties all the instruction together.</a:t>
            </a:r>
          </a:p>
          <a:p>
            <a:pPr marL="0" indent="0">
              <a:buNone/>
            </a:pPr>
            <a:endParaRPr lang="en-US" b="1" dirty="0" smtClean="0"/>
          </a:p>
          <a:p>
            <a:pPr>
              <a:buFont typeface="Courier New" pitchFamily="49" charset="0"/>
              <a:buChar char="o"/>
            </a:pPr>
            <a:r>
              <a:rPr lang="en-US" dirty="0" smtClean="0"/>
              <a:t>The </a:t>
            </a:r>
            <a:r>
              <a:rPr lang="en-US" i="1" dirty="0" smtClean="0"/>
              <a:t>theme</a:t>
            </a:r>
            <a:r>
              <a:rPr lang="en-US" dirty="0" smtClean="0"/>
              <a:t> needs to include the instruction and the environment.</a:t>
            </a:r>
          </a:p>
          <a:p>
            <a:pPr>
              <a:buFont typeface="Courier New" pitchFamily="49" charset="0"/>
              <a:buChar char="o"/>
            </a:pPr>
            <a:r>
              <a:rPr lang="en-US" dirty="0" smtClean="0"/>
              <a:t>The </a:t>
            </a:r>
            <a:r>
              <a:rPr lang="en-US" i="1" dirty="0" smtClean="0"/>
              <a:t>theme</a:t>
            </a:r>
            <a:r>
              <a:rPr lang="en-US" dirty="0" smtClean="0"/>
              <a:t> needs to be interesting to the students</a:t>
            </a:r>
          </a:p>
          <a:p>
            <a:pPr>
              <a:buFont typeface="Courier New" pitchFamily="49" charset="0"/>
              <a:buChar char="o"/>
            </a:pPr>
            <a:r>
              <a:rPr lang="en-US" dirty="0" smtClean="0"/>
              <a:t>The </a:t>
            </a:r>
            <a:r>
              <a:rPr lang="en-US" i="1" dirty="0" smtClean="0"/>
              <a:t>theme</a:t>
            </a:r>
            <a:r>
              <a:rPr lang="en-US" dirty="0" smtClean="0"/>
              <a:t> needs to relate to students lives.</a:t>
            </a:r>
          </a:p>
          <a:p>
            <a:pPr>
              <a:buFont typeface="Courier New" pitchFamily="49" charset="0"/>
              <a:buChar char="o"/>
            </a:pPr>
            <a:r>
              <a:rPr lang="en-US" dirty="0" smtClean="0"/>
              <a:t>The </a:t>
            </a:r>
            <a:r>
              <a:rPr lang="en-US" i="1" dirty="0" smtClean="0"/>
              <a:t>theme</a:t>
            </a:r>
            <a:r>
              <a:rPr lang="en-US" dirty="0" smtClean="0"/>
              <a:t> could be yearlong.</a:t>
            </a:r>
          </a:p>
          <a:p>
            <a:pPr>
              <a:buFont typeface="Courier New" pitchFamily="49" charset="0"/>
              <a:buChar char="o"/>
            </a:pPr>
            <a:r>
              <a:rPr lang="en-US" dirty="0" smtClean="0"/>
              <a:t>The </a:t>
            </a:r>
            <a:r>
              <a:rPr lang="en-US" i="1" dirty="0" smtClean="0"/>
              <a:t>theme</a:t>
            </a:r>
            <a:r>
              <a:rPr lang="en-US" dirty="0" smtClean="0"/>
              <a:t> doesn’t have to be problem centered.</a:t>
            </a:r>
          </a:p>
          <a:p>
            <a:pPr>
              <a:buFont typeface="Courier New" pitchFamily="49" charset="0"/>
              <a:buChar char="o"/>
            </a:pPr>
            <a:r>
              <a:rPr lang="en-US" dirty="0" smtClean="0"/>
              <a:t>The </a:t>
            </a:r>
            <a:r>
              <a:rPr lang="en-US" i="1" dirty="0" smtClean="0"/>
              <a:t>theme</a:t>
            </a:r>
            <a:r>
              <a:rPr lang="en-US" dirty="0" smtClean="0"/>
              <a:t> must apply across the curriculum.</a:t>
            </a:r>
          </a:p>
          <a:p>
            <a:pPr>
              <a:buFont typeface="Courier New" pitchFamily="49" charset="0"/>
              <a:buChar char="o"/>
            </a:pPr>
            <a:r>
              <a:rPr lang="en-US" dirty="0" smtClean="0"/>
              <a:t>Students might be involved in selecting a </a:t>
            </a:r>
            <a:r>
              <a:rPr lang="en-US" i="1" dirty="0" smtClean="0"/>
              <a:t>theme</a:t>
            </a:r>
            <a:r>
              <a:rPr lang="en-US" dirty="0" smtClean="0"/>
              <a:t>.</a:t>
            </a:r>
          </a:p>
          <a:p>
            <a:pPr>
              <a:buFont typeface="Courier New" pitchFamily="49" charset="0"/>
              <a:buChar char="o"/>
            </a:pPr>
            <a:endParaRPr lang="en-US" dirty="0" smtClean="0"/>
          </a:p>
          <a:p>
            <a:pPr>
              <a:buFont typeface="Courier New" pitchFamily="49" charset="0"/>
              <a:buChar char="o"/>
            </a:pPr>
            <a:endParaRPr lang="en-US" dirty="0" smtClean="0"/>
          </a:p>
        </p:txBody>
      </p:sp>
      <p:pic>
        <p:nvPicPr>
          <p:cNvPr id="4" name="Picture 7" descr="C:\Users\Amy\AppData\Local\Microsoft\Windows\Temporary Internet Files\Content.IE5\SCP9YYS7\MC900432677[1].png">
            <a:hlinkClick r:id="" action="ppaction://customshow?id=26"/>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24"/>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42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Primary Learning Goals</a:t>
            </a:r>
            <a:endParaRPr lang="en-US" dirty="0">
              <a:solidFill>
                <a:schemeClr val="tx2"/>
              </a:solidFill>
            </a:endParaRPr>
          </a:p>
        </p:txBody>
      </p:sp>
      <p:sp>
        <p:nvSpPr>
          <p:cNvPr id="3" name="Content Placeholder 2"/>
          <p:cNvSpPr>
            <a:spLocks noGrp="1"/>
          </p:cNvSpPr>
          <p:nvPr>
            <p:ph sz="quarter" idx="1"/>
          </p:nvPr>
        </p:nvSpPr>
        <p:spPr>
          <a:xfrm>
            <a:off x="690469" y="1969851"/>
            <a:ext cx="8153400" cy="4495800"/>
          </a:xfrm>
        </p:spPr>
        <p:txBody>
          <a:bodyPr/>
          <a:lstStyle/>
          <a:p>
            <a:pPr marL="0" indent="0">
              <a:buNone/>
            </a:pPr>
            <a:r>
              <a:rPr lang="en-US" b="1" dirty="0" smtClean="0"/>
              <a:t>2</a:t>
            </a:r>
            <a:r>
              <a:rPr lang="en-US" b="1" baseline="30000" dirty="0" smtClean="0"/>
              <a:t>nd </a:t>
            </a:r>
            <a:r>
              <a:rPr lang="en-US" b="1" dirty="0" smtClean="0"/>
              <a:t>Principle: Instruction is focused on primary learning </a:t>
            </a:r>
            <a:r>
              <a:rPr lang="en-US" b="1" i="1" dirty="0" smtClean="0"/>
              <a:t>goals.</a:t>
            </a:r>
          </a:p>
          <a:p>
            <a:pPr marL="0" indent="0" algn="ctr">
              <a:buNone/>
            </a:pPr>
            <a:endParaRPr lang="en-US" i="1" dirty="0" smtClean="0"/>
          </a:p>
          <a:p>
            <a:pPr>
              <a:buFont typeface="Courier New" pitchFamily="49" charset="0"/>
              <a:buChar char="o"/>
            </a:pPr>
            <a:r>
              <a:rPr lang="en-US" dirty="0" smtClean="0"/>
              <a:t>The selection of </a:t>
            </a:r>
            <a:r>
              <a:rPr lang="en-US" i="1" dirty="0" smtClean="0"/>
              <a:t>goals </a:t>
            </a:r>
            <a:r>
              <a:rPr lang="en-US" dirty="0" smtClean="0"/>
              <a:t>may involve students.</a:t>
            </a:r>
          </a:p>
          <a:p>
            <a:pPr>
              <a:buFont typeface="Courier New" pitchFamily="49" charset="0"/>
              <a:buChar char="o"/>
            </a:pPr>
            <a:r>
              <a:rPr lang="en-US" dirty="0" smtClean="0"/>
              <a:t>The </a:t>
            </a:r>
            <a:r>
              <a:rPr lang="en-US" i="1" dirty="0" smtClean="0"/>
              <a:t>goals </a:t>
            </a:r>
            <a:r>
              <a:rPr lang="en-US" dirty="0" smtClean="0"/>
              <a:t>reflect learning needs of students.</a:t>
            </a:r>
          </a:p>
          <a:p>
            <a:pPr>
              <a:buFont typeface="Courier New" pitchFamily="49" charset="0"/>
              <a:buChar char="o"/>
            </a:pPr>
            <a:r>
              <a:rPr lang="en-US" dirty="0" smtClean="0"/>
              <a:t>The </a:t>
            </a:r>
            <a:r>
              <a:rPr lang="en-US" i="1" dirty="0" smtClean="0"/>
              <a:t>goals</a:t>
            </a:r>
            <a:r>
              <a:rPr lang="en-US" dirty="0" smtClean="0"/>
              <a:t> reflect students interests and what they want to learn.</a:t>
            </a:r>
          </a:p>
          <a:p>
            <a:pPr>
              <a:buFont typeface="Courier New" pitchFamily="49" charset="0"/>
              <a:buChar char="o"/>
            </a:pPr>
            <a:endParaRPr lang="en-US" dirty="0" smtClean="0"/>
          </a:p>
          <a:p>
            <a:pPr>
              <a:buFont typeface="Courier New" pitchFamily="49" charset="0"/>
              <a:buChar char="o"/>
            </a:pPr>
            <a:endParaRPr lang="en-US" dirty="0"/>
          </a:p>
        </p:txBody>
      </p:sp>
      <p:pic>
        <p:nvPicPr>
          <p:cNvPr id="5" name="Picture 7" descr="C:\Users\Amy\AppData\Local\Microsoft\Windows\Temporary Internet Files\Content.IE5\SCP9YYS7\MC900432677[1].png">
            <a:hlinkClick r:id="" action="ppaction://customshow?id=4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2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19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Instructional Activities</a:t>
            </a:r>
            <a:endParaRPr lang="en-US" dirty="0">
              <a:solidFill>
                <a:schemeClr val="tx2"/>
              </a:solidFill>
            </a:endParaRPr>
          </a:p>
        </p:txBody>
      </p:sp>
      <p:sp>
        <p:nvSpPr>
          <p:cNvPr id="3" name="Content Placeholder 2"/>
          <p:cNvSpPr>
            <a:spLocks noGrp="1"/>
          </p:cNvSpPr>
          <p:nvPr>
            <p:ph sz="quarter" idx="1"/>
          </p:nvPr>
        </p:nvSpPr>
        <p:spPr/>
        <p:txBody>
          <a:bodyPr>
            <a:normAutofit lnSpcReduction="10000"/>
          </a:bodyPr>
          <a:lstStyle/>
          <a:p>
            <a:pPr marL="0" indent="0">
              <a:buNone/>
            </a:pPr>
            <a:r>
              <a:rPr lang="en-US" b="1" dirty="0" smtClean="0"/>
              <a:t>3</a:t>
            </a:r>
            <a:r>
              <a:rPr lang="en-US" b="1" baseline="30000" dirty="0" smtClean="0"/>
              <a:t>rd</a:t>
            </a:r>
            <a:r>
              <a:rPr lang="en-US" b="1" dirty="0" smtClean="0"/>
              <a:t> Principle: Use many kinds of instructional activities.</a:t>
            </a:r>
          </a:p>
          <a:p>
            <a:pPr marL="0" indent="0">
              <a:buNone/>
            </a:pPr>
            <a:endParaRPr lang="en-US" b="1" dirty="0" smtClean="0"/>
          </a:p>
          <a:p>
            <a:pPr marL="0" indent="0">
              <a:buNone/>
            </a:pPr>
            <a:r>
              <a:rPr lang="en-US" dirty="0" smtClean="0"/>
              <a:t>There are three different ways to create instructional activities.  They are</a:t>
            </a:r>
          </a:p>
          <a:p>
            <a:pPr>
              <a:buFont typeface="Courier New" pitchFamily="49" charset="0"/>
              <a:buChar char="o"/>
            </a:pPr>
            <a:r>
              <a:rPr lang="en-US" dirty="0" err="1" smtClean="0"/>
              <a:t>Kovalik</a:t>
            </a:r>
            <a:r>
              <a:rPr lang="en-US" dirty="0" smtClean="0"/>
              <a:t> and Olsen’s Key Points and Associated Inquiries</a:t>
            </a:r>
          </a:p>
          <a:p>
            <a:pPr>
              <a:buFont typeface="Courier New" pitchFamily="49" charset="0"/>
              <a:buChar char="o"/>
            </a:pPr>
            <a:r>
              <a:rPr lang="en-US" dirty="0" err="1" smtClean="0"/>
              <a:t>Dirkx</a:t>
            </a:r>
            <a:r>
              <a:rPr lang="en-US" dirty="0" smtClean="0"/>
              <a:t> and </a:t>
            </a:r>
            <a:r>
              <a:rPr lang="en-US" dirty="0" err="1" smtClean="0"/>
              <a:t>Prenger’s</a:t>
            </a:r>
            <a:r>
              <a:rPr lang="en-US" dirty="0" smtClean="0"/>
              <a:t> Context-based Approach and</a:t>
            </a:r>
          </a:p>
          <a:p>
            <a:pPr>
              <a:buFont typeface="Courier New" pitchFamily="49" charset="0"/>
              <a:buChar char="o"/>
            </a:pPr>
            <a:r>
              <a:rPr lang="en-US" dirty="0" smtClean="0"/>
              <a:t>Kolb- Theory is a Cycle   </a:t>
            </a:r>
            <a:endParaRPr lang="en-US" dirty="0"/>
          </a:p>
        </p:txBody>
      </p:sp>
      <p:pic>
        <p:nvPicPr>
          <p:cNvPr id="5" name="Picture 7" descr="C:\Users\Amy\AppData\Local\Microsoft\Windows\Temporary Internet Files\Content.IE5\SCP9YYS7\MC900432677[1].png">
            <a:hlinkClick r:id="" action="ppaction://customshow?id=2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26"/>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2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solidFill>
                  <a:schemeClr val="tx2"/>
                </a:solidFill>
              </a:rPr>
              <a:t>Kovalik</a:t>
            </a:r>
            <a:r>
              <a:rPr lang="en-US" dirty="0" smtClean="0">
                <a:solidFill>
                  <a:schemeClr val="tx2"/>
                </a:solidFill>
              </a:rPr>
              <a:t> and </a:t>
            </a:r>
            <a:r>
              <a:rPr lang="en-US" dirty="0" err="1" smtClean="0">
                <a:solidFill>
                  <a:schemeClr val="tx2"/>
                </a:solidFill>
              </a:rPr>
              <a:t>Olsens</a:t>
            </a:r>
            <a:r>
              <a:rPr lang="en-US" dirty="0" smtClean="0">
                <a:solidFill>
                  <a:schemeClr val="tx2"/>
                </a:solidFill>
              </a:rPr>
              <a:t> Key Points and Associated Inquiries</a:t>
            </a:r>
            <a:endParaRPr lang="en-US" dirty="0">
              <a:solidFill>
                <a:schemeClr val="tx2"/>
              </a:solidFill>
            </a:endParaRPr>
          </a:p>
        </p:txBody>
      </p:sp>
      <p:sp>
        <p:nvSpPr>
          <p:cNvPr id="3" name="Content Placeholder 2"/>
          <p:cNvSpPr>
            <a:spLocks noGrp="1"/>
          </p:cNvSpPr>
          <p:nvPr>
            <p:ph sz="quarter" idx="1"/>
          </p:nvPr>
        </p:nvSpPr>
        <p:spPr>
          <a:xfrm>
            <a:off x="438407" y="1935654"/>
            <a:ext cx="6973645" cy="3733800"/>
          </a:xfrm>
        </p:spPr>
        <p:txBody>
          <a:bodyPr>
            <a:normAutofit lnSpcReduction="10000"/>
          </a:bodyPr>
          <a:lstStyle/>
          <a:p>
            <a:pPr marL="0" indent="0" algn="ctr">
              <a:buNone/>
            </a:pPr>
            <a:r>
              <a:rPr lang="en-US" dirty="0" err="1" smtClean="0"/>
              <a:t>Kovalik</a:t>
            </a:r>
            <a:r>
              <a:rPr lang="en-US" dirty="0" smtClean="0"/>
              <a:t> and Olsen believe that the activities need to be in a sequence.</a:t>
            </a:r>
          </a:p>
          <a:p>
            <a:pPr marL="0" indent="0">
              <a:buNone/>
            </a:pPr>
            <a:endParaRPr lang="en-US" dirty="0" smtClean="0"/>
          </a:p>
          <a:p>
            <a:pPr marL="457200" indent="-457200">
              <a:buFont typeface="+mj-lt"/>
              <a:buAutoNum type="arabicPeriod"/>
            </a:pPr>
            <a:r>
              <a:rPr lang="en-US" dirty="0" smtClean="0"/>
              <a:t>First is the </a:t>
            </a:r>
            <a:r>
              <a:rPr lang="en-US" b="1" i="1" dirty="0" smtClean="0"/>
              <a:t>introduction</a:t>
            </a:r>
            <a:r>
              <a:rPr lang="en-US" dirty="0" smtClean="0"/>
              <a:t>.</a:t>
            </a:r>
          </a:p>
          <a:p>
            <a:pPr marL="457200" indent="-457200">
              <a:buFont typeface="+mj-lt"/>
              <a:buAutoNum type="arabicPeriod"/>
            </a:pPr>
            <a:r>
              <a:rPr lang="en-US" dirty="0" smtClean="0"/>
              <a:t>Next is the </a:t>
            </a:r>
            <a:r>
              <a:rPr lang="en-US" b="1" i="1" dirty="0" smtClean="0"/>
              <a:t>demonstration</a:t>
            </a:r>
            <a:r>
              <a:rPr lang="en-US" dirty="0" smtClean="0"/>
              <a:t>.</a:t>
            </a:r>
          </a:p>
          <a:p>
            <a:pPr marL="457200" indent="-457200">
              <a:buFont typeface="+mj-lt"/>
              <a:buAutoNum type="arabicPeriod"/>
            </a:pPr>
            <a:r>
              <a:rPr lang="en-US" dirty="0" smtClean="0"/>
              <a:t>Followed by the </a:t>
            </a:r>
            <a:r>
              <a:rPr lang="en-US" b="1" i="1" dirty="0" smtClean="0"/>
              <a:t>practice with feedback</a:t>
            </a:r>
            <a:r>
              <a:rPr lang="en-US" dirty="0" smtClean="0"/>
              <a:t>.</a:t>
            </a:r>
          </a:p>
          <a:p>
            <a:pPr marL="457200" indent="-457200">
              <a:buFont typeface="+mj-lt"/>
              <a:buAutoNum type="arabicPeriod"/>
            </a:pPr>
            <a:r>
              <a:rPr lang="en-US" dirty="0" smtClean="0"/>
              <a:t>Finally give the </a:t>
            </a:r>
            <a:r>
              <a:rPr lang="en-US" b="1" i="1" dirty="0" smtClean="0"/>
              <a:t>assessment/final performance</a:t>
            </a:r>
            <a:r>
              <a:rPr lang="en-US" dirty="0" smtClean="0"/>
              <a:t>.</a:t>
            </a:r>
          </a:p>
          <a:p>
            <a:pPr marL="0" indent="0">
              <a:buNone/>
            </a:pPr>
            <a:endParaRPr lang="en-US" dirty="0" smtClean="0"/>
          </a:p>
          <a:p>
            <a:pPr marL="0" indent="0">
              <a:buNone/>
            </a:pPr>
            <a:endParaRPr lang="en-US" dirty="0" smtClean="0"/>
          </a:p>
          <a:p>
            <a:pPr marL="0" indent="0">
              <a:buNone/>
            </a:pPr>
            <a:endParaRPr lang="en-US" dirty="0"/>
          </a:p>
        </p:txBody>
      </p:sp>
      <p:pic>
        <p:nvPicPr>
          <p:cNvPr id="10242" name="Picture 2" descr="C:\Users\Amy\AppData\Local\Microsoft\Windows\Temporary Internet Files\Content.IE5\VPGD7YC6\MC90043478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27" y="4394448"/>
            <a:ext cx="2377092" cy="2377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2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4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009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10588752" cy="990600"/>
          </a:xfrm>
        </p:spPr>
        <p:txBody>
          <a:bodyPr>
            <a:noAutofit/>
          </a:bodyPr>
          <a:lstStyle/>
          <a:p>
            <a:r>
              <a:rPr lang="en-US" dirty="0" smtClean="0">
                <a:solidFill>
                  <a:schemeClr val="tx2"/>
                </a:solidFill>
              </a:rPr>
              <a:t/>
            </a:r>
            <a:br>
              <a:rPr lang="en-US" dirty="0" smtClean="0">
                <a:solidFill>
                  <a:schemeClr val="tx2"/>
                </a:solidFill>
              </a:rPr>
            </a:br>
            <a:r>
              <a:rPr lang="en-US" sz="3600" dirty="0" err="1" smtClean="0">
                <a:solidFill>
                  <a:schemeClr val="tx2"/>
                </a:solidFill>
              </a:rPr>
              <a:t>Dirkx</a:t>
            </a:r>
            <a:r>
              <a:rPr lang="en-US" sz="3600" dirty="0" smtClean="0">
                <a:solidFill>
                  <a:schemeClr val="tx2"/>
                </a:solidFill>
              </a:rPr>
              <a:t> </a:t>
            </a:r>
            <a:r>
              <a:rPr lang="en-US" sz="3600" dirty="0">
                <a:solidFill>
                  <a:schemeClr val="tx2"/>
                </a:solidFill>
              </a:rPr>
              <a:t>and </a:t>
            </a:r>
            <a:r>
              <a:rPr lang="en-US" sz="3600" dirty="0" err="1" smtClean="0">
                <a:solidFill>
                  <a:schemeClr val="tx2"/>
                </a:solidFill>
              </a:rPr>
              <a:t>Prenger</a:t>
            </a:r>
            <a:r>
              <a:rPr lang="en-US" sz="3600" dirty="0"/>
              <a:t> </a:t>
            </a:r>
            <a:r>
              <a:rPr lang="en-US" sz="3600" dirty="0" smtClean="0">
                <a:solidFill>
                  <a:schemeClr val="tx2"/>
                </a:solidFill>
              </a:rPr>
              <a:t>Context-based Approach</a:t>
            </a:r>
            <a:r>
              <a:rPr lang="en-US" dirty="0">
                <a:solidFill>
                  <a:schemeClr val="tx2"/>
                </a:solidFill>
              </a:rPr>
              <a:t/>
            </a:r>
            <a:br>
              <a:rPr lang="en-US" dirty="0">
                <a:solidFill>
                  <a:schemeClr val="tx2"/>
                </a:solidFill>
              </a:rPr>
            </a:br>
            <a:endParaRPr lang="en-US" dirty="0">
              <a:solidFill>
                <a:schemeClr val="tx2"/>
              </a:solidFill>
            </a:endParaRP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err="1" smtClean="0"/>
              <a:t>Dirkx</a:t>
            </a:r>
            <a:r>
              <a:rPr lang="en-US" dirty="0" smtClean="0"/>
              <a:t> and </a:t>
            </a:r>
            <a:r>
              <a:rPr lang="en-US" dirty="0" err="1" smtClean="0"/>
              <a:t>Prenger</a:t>
            </a:r>
            <a:r>
              <a:rPr lang="en-US" dirty="0" smtClean="0"/>
              <a:t> believe that the approach to activities should be context based.</a:t>
            </a:r>
          </a:p>
          <a:p>
            <a:endParaRPr lang="en-US" dirty="0" smtClean="0"/>
          </a:p>
          <a:p>
            <a:pPr marL="0" indent="0">
              <a:buNone/>
            </a:pPr>
            <a:r>
              <a:rPr lang="en-US" dirty="0" smtClean="0"/>
              <a:t>Examples of this could be that:</a:t>
            </a:r>
          </a:p>
          <a:p>
            <a:pPr>
              <a:buFont typeface="Courier New" pitchFamily="49" charset="0"/>
              <a:buChar char="o"/>
            </a:pPr>
            <a:r>
              <a:rPr lang="en-US" dirty="0" smtClean="0"/>
              <a:t>Learners move from slow to fast</a:t>
            </a:r>
          </a:p>
          <a:p>
            <a:pPr>
              <a:buFont typeface="Courier New" pitchFamily="49" charset="0"/>
              <a:buChar char="o"/>
            </a:pPr>
            <a:r>
              <a:rPr lang="en-US" dirty="0" smtClean="0"/>
              <a:t>Learners move from small to large or</a:t>
            </a:r>
          </a:p>
          <a:p>
            <a:pPr>
              <a:buFont typeface="Courier New" pitchFamily="49" charset="0"/>
              <a:buChar char="o"/>
            </a:pPr>
            <a:r>
              <a:rPr lang="en-US" dirty="0" smtClean="0"/>
              <a:t>From simple to complex conceptual understandings </a:t>
            </a:r>
          </a:p>
          <a:p>
            <a:pPr>
              <a:buFont typeface="Courier New" pitchFamily="49" charset="0"/>
              <a:buChar char="o"/>
            </a:pPr>
            <a:endParaRPr lang="en-US" dirty="0"/>
          </a:p>
        </p:txBody>
      </p:sp>
      <p:pic>
        <p:nvPicPr>
          <p:cNvPr id="4" name="Picture 7" descr="C:\Users\Amy\AppData\Local\Microsoft\Windows\Temporary Internet Files\Content.IE5\SCP9YYS7\MC900432677[1].png">
            <a:hlinkClick r:id="" action="ppaction://customshow?id=2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2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66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Kolb Theory is a Cycle</a:t>
            </a:r>
            <a:endParaRPr lang="en-US" dirty="0">
              <a:solidFill>
                <a:schemeClr val="tx2"/>
              </a:solidFill>
            </a:endParaRPr>
          </a:p>
        </p:txBody>
      </p:sp>
      <p:sp>
        <p:nvSpPr>
          <p:cNvPr id="3" name="Content Placeholder 2"/>
          <p:cNvSpPr>
            <a:spLocks noGrp="1"/>
          </p:cNvSpPr>
          <p:nvPr>
            <p:ph sz="quarter" idx="1"/>
          </p:nvPr>
        </p:nvSpPr>
        <p:spPr>
          <a:xfrm>
            <a:off x="159413" y="1689848"/>
            <a:ext cx="8153400" cy="4495800"/>
          </a:xfrm>
        </p:spPr>
        <p:txBody>
          <a:bodyPr>
            <a:normAutofit fontScale="85000" lnSpcReduction="20000"/>
          </a:bodyPr>
          <a:lstStyle/>
          <a:p>
            <a:pPr marL="0" indent="0">
              <a:buNone/>
            </a:pPr>
            <a:r>
              <a:rPr lang="en-US" sz="2600" dirty="0" smtClean="0"/>
              <a:t>Kolb believes that theory is a cycle.  He believes that the activities build upon each other.  The steps in his cycle are:</a:t>
            </a:r>
          </a:p>
          <a:p>
            <a:pPr marL="0" indent="0">
              <a:buNone/>
            </a:pPr>
            <a:endParaRPr lang="en-US" sz="2600" dirty="0" smtClean="0"/>
          </a:p>
          <a:p>
            <a:pPr marL="457200" indent="-457200">
              <a:buFont typeface="+mj-lt"/>
              <a:buAutoNum type="arabicPeriod"/>
            </a:pPr>
            <a:r>
              <a:rPr lang="en-US" sz="2600" dirty="0" smtClean="0"/>
              <a:t>Start with a concrete experience.</a:t>
            </a:r>
          </a:p>
          <a:p>
            <a:pPr marL="457200" indent="-457200">
              <a:buFont typeface="+mj-lt"/>
              <a:buAutoNum type="arabicPeriod"/>
            </a:pPr>
            <a:r>
              <a:rPr lang="en-US" sz="2600" dirty="0" smtClean="0"/>
              <a:t>Follow the activity by a reflective observation.</a:t>
            </a:r>
          </a:p>
          <a:p>
            <a:pPr marL="457200" indent="-457200">
              <a:buFont typeface="+mj-lt"/>
              <a:buAutoNum type="arabicPeriod"/>
            </a:pPr>
            <a:r>
              <a:rPr lang="en-US" sz="2600" dirty="0" smtClean="0"/>
              <a:t>The observation leads to an abstract concept.</a:t>
            </a:r>
            <a:endParaRPr lang="en-US" sz="2600" dirty="0"/>
          </a:p>
          <a:p>
            <a:pPr marL="457200" indent="-457200">
              <a:buFont typeface="+mj-lt"/>
              <a:buAutoNum type="arabicPeriod"/>
            </a:pPr>
            <a:r>
              <a:rPr lang="en-US" sz="2600" dirty="0" smtClean="0"/>
              <a:t>The abstract concept results in experimentation.</a:t>
            </a:r>
          </a:p>
          <a:p>
            <a:pPr marL="457200" indent="-457200">
              <a:buFont typeface="+mj-lt"/>
              <a:buAutoNum type="arabicPeriod"/>
            </a:pPr>
            <a:r>
              <a:rPr lang="en-US" sz="2600" dirty="0" smtClean="0"/>
              <a:t>The experimentation starts the cycle all over again with </a:t>
            </a:r>
          </a:p>
          <a:p>
            <a:pPr marL="0" indent="0">
              <a:buNone/>
            </a:pPr>
            <a:r>
              <a:rPr lang="en-US" sz="2600" dirty="0"/>
              <a:t> </a:t>
            </a:r>
            <a:r>
              <a:rPr lang="en-US" sz="2600" dirty="0" smtClean="0"/>
              <a:t>     </a:t>
            </a:r>
            <a:r>
              <a:rPr lang="en-US" sz="2600" dirty="0"/>
              <a:t>e</a:t>
            </a:r>
            <a:r>
              <a:rPr lang="en-US" sz="2600" dirty="0" smtClean="0"/>
              <a:t>ach new level becoming more complex</a:t>
            </a:r>
          </a:p>
          <a:p>
            <a:pPr marL="0" indent="0">
              <a:buNone/>
            </a:pPr>
            <a:endParaRPr lang="en-US" sz="2800" i="1" dirty="0" smtClean="0"/>
          </a:p>
          <a:p>
            <a:pPr marL="0" indent="0">
              <a:buNone/>
            </a:pPr>
            <a:r>
              <a:rPr lang="en-US" sz="2800" i="1" dirty="0" smtClean="0"/>
              <a:t>This cycle is like an onion.  Each level is a layer of the onion.  Peeling more and more back until you reach the core</a:t>
            </a:r>
            <a:r>
              <a:rPr lang="en-US" sz="2800" dirty="0" smtClean="0"/>
              <a:t>.</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12290" name="Picture 2" descr="C:\Users\Amy\AppData\Local\Microsoft\Windows\Temporary Internet Files\Content.IE5\SCP9YYS7\MC9002461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75607">
            <a:off x="7061110" y="2782986"/>
            <a:ext cx="2083036" cy="1342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30"/>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2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10544" y="4540284"/>
            <a:ext cx="1792286" cy="369332"/>
          </a:xfrm>
          <a:prstGeom prst="rect">
            <a:avLst/>
          </a:prstGeom>
          <a:noFill/>
        </p:spPr>
        <p:txBody>
          <a:bodyPr wrap="none" rtlCol="0">
            <a:spAutoFit/>
          </a:bodyPr>
          <a:lstStyle/>
          <a:p>
            <a:r>
              <a:rPr lang="en-US" dirty="0" smtClean="0"/>
              <a:t>Click on the onion</a:t>
            </a:r>
            <a:endParaRPr lang="en-US" dirty="0"/>
          </a:p>
        </p:txBody>
      </p:sp>
    </p:spTree>
    <p:extLst>
      <p:ext uri="{BB962C8B-B14F-4D97-AF65-F5344CB8AC3E}">
        <p14:creationId xmlns:p14="http://schemas.microsoft.com/office/powerpoint/2010/main" val="53169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ppt_w</p:attrName>
                                        </p:attrNameLst>
                                      </p:cBhvr>
                                      <p:tavLst>
                                        <p:tav tm="0" fmla="#ppt_w*sin(2.5*pi*$)">
                                          <p:val>
                                            <p:fltVal val="0"/>
                                          </p:val>
                                        </p:tav>
                                        <p:tav tm="100000">
                                          <p:val>
                                            <p:fltVal val="1"/>
                                          </p:val>
                                        </p:tav>
                                      </p:tavLst>
                                    </p:anim>
                                    <p:anim calcmode="lin" valueType="num">
                                      <p:cBhvr>
                                        <p:cTn id="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2290"/>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nextCondLst>
                <p:cond evt="onClick" delay="0">
                  <p:tgtEl>
                    <p:spTgt spid="1229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rPr>
              <a:t>Navigational Buttons</a:t>
            </a:r>
            <a:endParaRPr lang="en-US" sz="3600" dirty="0">
              <a:solidFill>
                <a:schemeClr val="tx2"/>
              </a:solidFill>
            </a:endParaRPr>
          </a:p>
        </p:txBody>
      </p:sp>
      <p:sp>
        <p:nvSpPr>
          <p:cNvPr id="3" name="Content Placeholder 2"/>
          <p:cNvSpPr>
            <a:spLocks noGrp="1"/>
          </p:cNvSpPr>
          <p:nvPr>
            <p:ph sz="quarter" idx="1"/>
          </p:nvPr>
        </p:nvSpPr>
        <p:spPr>
          <a:xfrm>
            <a:off x="480763" y="2162251"/>
            <a:ext cx="3886200" cy="4572000"/>
          </a:xfrm>
        </p:spPr>
        <p:txBody>
          <a:bodyPr>
            <a:normAutofit fontScale="25000" lnSpcReduction="20000"/>
          </a:bodyPr>
          <a:lstStyle/>
          <a:p>
            <a:pPr marL="0" indent="0">
              <a:buNone/>
            </a:pPr>
            <a:r>
              <a:rPr lang="en-US" sz="8000" dirty="0" smtClean="0"/>
              <a:t>As you have probably noticed, there are buttons at the bottom of each slide.  Every slide has buttons that are relative to that particular slide.  </a:t>
            </a:r>
          </a:p>
          <a:p>
            <a:pPr marL="0" indent="0">
              <a:buNone/>
            </a:pPr>
            <a:endParaRPr lang="en-US" sz="8000" dirty="0"/>
          </a:p>
          <a:p>
            <a:pPr marL="0" indent="0">
              <a:buNone/>
            </a:pPr>
            <a:r>
              <a:rPr lang="en-US" sz="8000" dirty="0" smtClean="0"/>
              <a:t>Please read the description next to each of the buttons, so you will be familiar with how to navigate this Theme Based Instructional Module and the function of every button.  </a:t>
            </a:r>
          </a:p>
          <a:p>
            <a:pPr marL="0" indent="0">
              <a:buNone/>
            </a:pPr>
            <a:endParaRPr lang="en-US" sz="8000" dirty="0"/>
          </a:p>
          <a:p>
            <a:pPr marL="0" indent="0">
              <a:buNone/>
            </a:pPr>
            <a:r>
              <a:rPr lang="en-US" sz="8000" dirty="0" smtClean="0"/>
              <a:t>By clicking on the titles and some of the pictures more information will be displayed!</a:t>
            </a:r>
          </a:p>
          <a:p>
            <a:pPr marL="0" indent="0">
              <a:buNone/>
            </a:pPr>
            <a:endParaRPr lang="en-US" sz="1400" dirty="0"/>
          </a:p>
          <a:p>
            <a:pPr marL="0" indent="0">
              <a:buNone/>
            </a:pPr>
            <a:endParaRPr lang="en-US" sz="1400" dirty="0" smtClean="0"/>
          </a:p>
        </p:txBody>
      </p:sp>
      <p:sp>
        <p:nvSpPr>
          <p:cNvPr id="5" name="Content Placeholder 4"/>
          <p:cNvSpPr>
            <a:spLocks noGrp="1"/>
          </p:cNvSpPr>
          <p:nvPr>
            <p:ph sz="quarter" idx="2"/>
          </p:nvPr>
        </p:nvSpPr>
        <p:spPr>
          <a:xfrm>
            <a:off x="4663440" y="2119312"/>
            <a:ext cx="3200400" cy="3824287"/>
          </a:xfrm>
        </p:spPr>
        <p:txBody>
          <a:bodyPr>
            <a:normAutofit fontScale="25000" lnSpcReduction="20000"/>
          </a:bodyPr>
          <a:lstStyle/>
          <a:p>
            <a:pPr marL="0" marR="0" indent="0">
              <a:lnSpc>
                <a:spcPct val="115000"/>
              </a:lnSpc>
              <a:spcBef>
                <a:spcPts val="0"/>
              </a:spcBef>
              <a:spcAft>
                <a:spcPts val="0"/>
              </a:spcAft>
              <a:buNone/>
            </a:pPr>
            <a:r>
              <a:rPr lang="en-US" dirty="0" smtClean="0">
                <a:ea typeface="Calibri"/>
                <a:cs typeface="Times New Roman"/>
              </a:rPr>
              <a:t>                        </a:t>
            </a:r>
            <a:r>
              <a:rPr lang="en-US" sz="7600" dirty="0" smtClean="0">
                <a:ea typeface="Calibri"/>
                <a:cs typeface="Times New Roman"/>
              </a:rPr>
              <a:t>Return to the first </a:t>
            </a:r>
            <a:r>
              <a:rPr lang="en-US" sz="7600" dirty="0">
                <a:ea typeface="Calibri"/>
                <a:cs typeface="Times New Roman"/>
              </a:rPr>
              <a:t>screen </a:t>
            </a:r>
            <a:endParaRPr lang="en-US" sz="7600" dirty="0" smtClean="0">
              <a:ea typeface="Calibri"/>
              <a:cs typeface="Times New Roman"/>
            </a:endParaRPr>
          </a:p>
          <a:p>
            <a:pPr marL="0" marR="0" indent="0">
              <a:lnSpc>
                <a:spcPct val="115000"/>
              </a:lnSpc>
              <a:spcBef>
                <a:spcPts val="0"/>
              </a:spcBef>
              <a:spcAft>
                <a:spcPts val="0"/>
              </a:spcAft>
              <a:buNone/>
            </a:pPr>
            <a:r>
              <a:rPr lang="en-US" sz="7600" dirty="0">
                <a:ea typeface="Calibri"/>
                <a:cs typeface="Times New Roman"/>
              </a:rPr>
              <a:t> </a:t>
            </a:r>
            <a:r>
              <a:rPr lang="en-US" sz="7600" dirty="0" smtClean="0">
                <a:ea typeface="Calibri"/>
                <a:cs typeface="Times New Roman"/>
              </a:rPr>
              <a:t>     </a:t>
            </a:r>
            <a:r>
              <a:rPr lang="en-US" sz="7600" dirty="0" smtClean="0">
                <a:solidFill>
                  <a:prstClr val="black"/>
                </a:solidFill>
                <a:ea typeface="Calibri"/>
                <a:cs typeface="Times New Roman"/>
              </a:rPr>
              <a:t>   </a:t>
            </a:r>
            <a:r>
              <a:rPr lang="en-US" sz="7600" dirty="0" smtClean="0">
                <a:ea typeface="Calibri"/>
                <a:cs typeface="Times New Roman"/>
              </a:rPr>
              <a:t>of module</a:t>
            </a:r>
            <a:endParaRPr lang="en-US" sz="7600" dirty="0">
              <a:ea typeface="Calibri"/>
              <a:cs typeface="Times New Roman"/>
            </a:endParaRPr>
          </a:p>
          <a:p>
            <a:pPr marL="0" marR="0" indent="0">
              <a:lnSpc>
                <a:spcPct val="115000"/>
              </a:lnSpc>
              <a:spcBef>
                <a:spcPts val="0"/>
              </a:spcBef>
              <a:spcAft>
                <a:spcPts val="0"/>
              </a:spcAft>
              <a:buNone/>
            </a:pPr>
            <a:endParaRPr lang="en-US" sz="7600" dirty="0" smtClean="0">
              <a:ea typeface="Calibri"/>
              <a:cs typeface="Times New Roman"/>
            </a:endParaRPr>
          </a:p>
          <a:p>
            <a:pPr marL="0" marR="0" indent="0">
              <a:lnSpc>
                <a:spcPct val="115000"/>
              </a:lnSpc>
              <a:spcBef>
                <a:spcPts val="0"/>
              </a:spcBef>
              <a:spcAft>
                <a:spcPts val="0"/>
              </a:spcAft>
              <a:buNone/>
            </a:pPr>
            <a:r>
              <a:rPr lang="en-US" sz="7600" dirty="0" smtClean="0">
                <a:ea typeface="Calibri"/>
                <a:cs typeface="Times New Roman"/>
              </a:rPr>
              <a:t>         Return to menu slide </a:t>
            </a:r>
          </a:p>
          <a:p>
            <a:pPr marL="0" lvl="0" indent="0">
              <a:lnSpc>
                <a:spcPct val="115000"/>
              </a:lnSpc>
              <a:spcBef>
                <a:spcPts val="0"/>
              </a:spcBef>
              <a:buClr>
                <a:srgbClr val="AA2B1E"/>
              </a:buClr>
              <a:buNone/>
            </a:pPr>
            <a:r>
              <a:rPr lang="en-US" sz="7600" dirty="0" smtClean="0">
                <a:ea typeface="Calibri"/>
                <a:cs typeface="Times New Roman"/>
              </a:rPr>
              <a:t>           </a:t>
            </a:r>
          </a:p>
          <a:p>
            <a:pPr marL="0" marR="0" indent="0">
              <a:lnSpc>
                <a:spcPct val="115000"/>
              </a:lnSpc>
              <a:spcBef>
                <a:spcPts val="0"/>
              </a:spcBef>
              <a:spcAft>
                <a:spcPts val="0"/>
              </a:spcAft>
              <a:buNone/>
            </a:pPr>
            <a:r>
              <a:rPr lang="en-US" sz="7600" dirty="0" smtClean="0">
                <a:ea typeface="Calibri"/>
                <a:cs typeface="Times New Roman"/>
              </a:rPr>
              <a:t>        </a:t>
            </a:r>
          </a:p>
          <a:p>
            <a:pPr marL="0" marR="0" indent="0">
              <a:lnSpc>
                <a:spcPct val="115000"/>
              </a:lnSpc>
              <a:spcBef>
                <a:spcPts val="0"/>
              </a:spcBef>
              <a:spcAft>
                <a:spcPts val="0"/>
              </a:spcAft>
              <a:buNone/>
            </a:pPr>
            <a:r>
              <a:rPr lang="en-US" sz="7600" dirty="0">
                <a:ea typeface="Calibri"/>
                <a:cs typeface="Times New Roman"/>
              </a:rPr>
              <a:t> </a:t>
            </a:r>
            <a:r>
              <a:rPr lang="en-US" sz="7600" dirty="0" smtClean="0">
                <a:ea typeface="Calibri"/>
                <a:cs typeface="Times New Roman"/>
              </a:rPr>
              <a:t>        Return to previous slide </a:t>
            </a:r>
          </a:p>
          <a:p>
            <a:pPr marL="0" marR="0" indent="0">
              <a:lnSpc>
                <a:spcPct val="115000"/>
              </a:lnSpc>
              <a:spcBef>
                <a:spcPts val="0"/>
              </a:spcBef>
              <a:spcAft>
                <a:spcPts val="1000"/>
              </a:spcAft>
              <a:buNone/>
            </a:pPr>
            <a:r>
              <a:rPr lang="en-US" sz="7600" dirty="0" smtClean="0">
                <a:ea typeface="Calibri"/>
                <a:cs typeface="Times New Roman"/>
              </a:rPr>
              <a:t>         </a:t>
            </a:r>
          </a:p>
          <a:p>
            <a:pPr marL="0" marR="0" indent="0">
              <a:lnSpc>
                <a:spcPct val="115000"/>
              </a:lnSpc>
              <a:spcBef>
                <a:spcPts val="0"/>
              </a:spcBef>
              <a:spcAft>
                <a:spcPts val="1000"/>
              </a:spcAft>
              <a:buNone/>
            </a:pPr>
            <a:r>
              <a:rPr lang="en-US" sz="7600" dirty="0" smtClean="0">
                <a:ea typeface="Calibri"/>
                <a:cs typeface="Times New Roman"/>
              </a:rPr>
              <a:t>        Move to next slide                                     </a:t>
            </a:r>
          </a:p>
          <a:p>
            <a:pPr marL="0" marR="0" indent="0">
              <a:lnSpc>
                <a:spcPct val="115000"/>
              </a:lnSpc>
              <a:spcBef>
                <a:spcPts val="0"/>
              </a:spcBef>
              <a:spcAft>
                <a:spcPts val="1000"/>
              </a:spcAft>
              <a:buNone/>
            </a:pPr>
            <a:r>
              <a:rPr lang="en-US" sz="7600" dirty="0">
                <a:ea typeface="Calibri"/>
                <a:cs typeface="Times New Roman"/>
              </a:rPr>
              <a:t> </a:t>
            </a:r>
            <a:r>
              <a:rPr lang="en-US" sz="7600" dirty="0" smtClean="0">
                <a:ea typeface="Calibri"/>
                <a:cs typeface="Times New Roman"/>
              </a:rPr>
              <a:t>        </a:t>
            </a:r>
          </a:p>
          <a:p>
            <a:pPr marL="0" marR="0" indent="0">
              <a:lnSpc>
                <a:spcPct val="115000"/>
              </a:lnSpc>
              <a:spcBef>
                <a:spcPts val="0"/>
              </a:spcBef>
              <a:spcAft>
                <a:spcPts val="1000"/>
              </a:spcAft>
              <a:buNone/>
            </a:pPr>
            <a:r>
              <a:rPr lang="en-US" sz="7600" dirty="0">
                <a:ea typeface="Calibri"/>
                <a:cs typeface="Times New Roman"/>
              </a:rPr>
              <a:t> </a:t>
            </a:r>
            <a:r>
              <a:rPr lang="en-US" sz="7600" dirty="0" smtClean="0">
                <a:ea typeface="Calibri"/>
                <a:cs typeface="Times New Roman"/>
              </a:rPr>
              <a:t>       Exit out of presentation</a:t>
            </a:r>
          </a:p>
          <a:p>
            <a:endParaRPr lang="en-US" dirty="0"/>
          </a:p>
        </p:txBody>
      </p:sp>
      <p:pic>
        <p:nvPicPr>
          <p:cNvPr id="2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599"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
          <p:cNvGrpSpPr>
            <a:grpSpLocks/>
          </p:cNvGrpSpPr>
          <p:nvPr/>
        </p:nvGrpSpPr>
        <p:grpSpPr bwMode="auto">
          <a:xfrm>
            <a:off x="3540115" y="6310399"/>
            <a:ext cx="790882" cy="486525"/>
            <a:chOff x="1824" y="633"/>
            <a:chExt cx="2834" cy="2849"/>
          </a:xfrm>
        </p:grpSpPr>
        <p:sp>
          <p:nvSpPr>
            <p:cNvPr id="23"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7" name="Picture 7" descr="C:\Users\Amy\AppData\Local\Microsoft\Windows\Temporary Internet Files\Content.IE5\SCP9YYS7\MC900432677[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Amy\AppData\Local\Microsoft\Windows\Temporary Internet Files\Content.IE5\SCP9YYS7\MC900432677[1].png">
            <a:hlinkClick r:id="" action="ppaction://customshow?id=8"/>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744" y="2181432"/>
            <a:ext cx="451264" cy="45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7231" y="2947230"/>
            <a:ext cx="539285" cy="34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277" y="3581400"/>
            <a:ext cx="523191" cy="7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4673" y="4302237"/>
            <a:ext cx="564398" cy="65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7014" y="5174060"/>
            <a:ext cx="480723" cy="47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133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79" y="170234"/>
            <a:ext cx="9448800" cy="990600"/>
          </a:xfrm>
        </p:spPr>
        <p:txBody>
          <a:bodyPr>
            <a:normAutofit/>
          </a:bodyPr>
          <a:lstStyle/>
          <a:p>
            <a:r>
              <a:rPr lang="en-US" dirty="0" smtClean="0">
                <a:solidFill>
                  <a:schemeClr val="tx2"/>
                </a:solidFill>
              </a:rPr>
              <a:t>Multi-ways and </a:t>
            </a:r>
            <a:r>
              <a:rPr lang="en-US" dirty="0" err="1" smtClean="0">
                <a:solidFill>
                  <a:schemeClr val="tx2"/>
                </a:solidFill>
              </a:rPr>
              <a:t>Multilevels</a:t>
            </a:r>
            <a:r>
              <a:rPr lang="en-US" dirty="0" smtClean="0">
                <a:solidFill>
                  <a:schemeClr val="tx2"/>
                </a:solidFill>
              </a:rPr>
              <a:t> of Instruction</a:t>
            </a:r>
            <a:endParaRPr lang="en-US" dirty="0">
              <a:solidFill>
                <a:schemeClr val="tx2"/>
              </a:solidFill>
            </a:endParaRPr>
          </a:p>
        </p:txBody>
      </p:sp>
      <p:sp>
        <p:nvSpPr>
          <p:cNvPr id="3" name="Content Placeholder 2"/>
          <p:cNvSpPr>
            <a:spLocks noGrp="1"/>
          </p:cNvSpPr>
          <p:nvPr>
            <p:ph sz="quarter" idx="1"/>
          </p:nvPr>
        </p:nvSpPr>
        <p:spPr/>
        <p:txBody>
          <a:bodyPr>
            <a:normAutofit/>
          </a:bodyPr>
          <a:lstStyle/>
          <a:p>
            <a:pPr>
              <a:buFont typeface="Courier New" pitchFamily="49" charset="0"/>
              <a:buChar char="o"/>
            </a:pPr>
            <a:r>
              <a:rPr lang="en-US" sz="2000" dirty="0" smtClean="0"/>
              <a:t>Instructor needs to create multiple ways that students can apply what they learn in fun and meaningful ways.</a:t>
            </a:r>
          </a:p>
          <a:p>
            <a:pPr>
              <a:buFont typeface="Courier New" pitchFamily="49" charset="0"/>
              <a:buChar char="o"/>
            </a:pPr>
            <a:endParaRPr lang="en-US" sz="1800" dirty="0" smtClean="0"/>
          </a:p>
        </p:txBody>
      </p:sp>
      <p:sp>
        <p:nvSpPr>
          <p:cNvPr id="4" name="Content Placeholder 3"/>
          <p:cNvSpPr>
            <a:spLocks noGrp="1"/>
          </p:cNvSpPr>
          <p:nvPr>
            <p:ph sz="quarter" idx="2"/>
          </p:nvPr>
        </p:nvSpPr>
        <p:spPr/>
        <p:txBody>
          <a:bodyPr/>
          <a:lstStyle/>
          <a:p>
            <a:pPr lvl="0">
              <a:buClr>
                <a:srgbClr val="AA2B1E"/>
              </a:buClr>
              <a:buFont typeface="Courier New" pitchFamily="49" charset="0"/>
              <a:buChar char="o"/>
            </a:pPr>
            <a:r>
              <a:rPr lang="en-US" sz="2000" dirty="0"/>
              <a:t>Instructors need to create instructional environments where students are working on different activities based on their individual needs and levels, but achieving the same instructional </a:t>
            </a:r>
            <a:r>
              <a:rPr lang="en-US" sz="2000" dirty="0" smtClean="0"/>
              <a:t>objective. </a:t>
            </a:r>
            <a:endParaRPr lang="en-US" sz="2000" dirty="0"/>
          </a:p>
          <a:p>
            <a:endParaRPr lang="en-US" dirty="0"/>
          </a:p>
        </p:txBody>
      </p:sp>
      <p:pic>
        <p:nvPicPr>
          <p:cNvPr id="11266" name="Picture 2" descr="C:\Users\Amy\AppData\Local\Microsoft\Windows\Temporary Internet Files\Content.IE5\VPGD7YC6\MC900334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751" y="3424403"/>
            <a:ext cx="2287586" cy="250539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my\AppData\Local\Microsoft\Windows\Temporary Internet Files\Content.IE5\SCP9YYS7\MC9000904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975" y="4015954"/>
            <a:ext cx="2193556" cy="1913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Amy\AppData\Local\Microsoft\Windows\Temporary Internet Files\Content.IE5\SCP9YYS7\MC900432677[1].png">
            <a:hlinkClick r:id="" action="ppaction://customshow?id=3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my\AppData\Local\Microsoft\Windows\Temporary Internet Files\Content.IE5\SCP9YYS7\MC900432677[1].png">
            <a:hlinkClick r:id="" action="ppaction://customshow?id=29"/>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
          <p:cNvGrpSpPr>
            <a:grpSpLocks/>
          </p:cNvGrpSpPr>
          <p:nvPr/>
        </p:nvGrpSpPr>
        <p:grpSpPr bwMode="auto">
          <a:xfrm>
            <a:off x="3540115" y="6310399"/>
            <a:ext cx="790882" cy="486525"/>
            <a:chOff x="1824" y="633"/>
            <a:chExt cx="2834" cy="2849"/>
          </a:xfrm>
        </p:grpSpPr>
        <p:sp>
          <p:nvSpPr>
            <p:cNvPr id="10"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Amy\AppData\Local\Microsoft\Windows\Temporary Internet Files\Content.IE5\VPGD7YC6\MC900442138[1].png">
            <a:hlinkClick r:id="" action="ppaction://customshow?id=7"/>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95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Resources for Instruction</a:t>
            </a:r>
            <a:endParaRPr lang="en-US" dirty="0">
              <a:solidFill>
                <a:schemeClr val="tx2"/>
              </a:solidFill>
            </a:endParaRPr>
          </a:p>
        </p:txBody>
      </p:sp>
      <p:sp>
        <p:nvSpPr>
          <p:cNvPr id="3" name="Content Placeholder 2"/>
          <p:cNvSpPr>
            <a:spLocks noGrp="1"/>
          </p:cNvSpPr>
          <p:nvPr>
            <p:ph sz="quarter" idx="1"/>
          </p:nvPr>
        </p:nvSpPr>
        <p:spPr>
          <a:xfrm>
            <a:off x="358946" y="1676400"/>
            <a:ext cx="8153400" cy="5001376"/>
          </a:xfrm>
        </p:spPr>
        <p:txBody>
          <a:bodyPr>
            <a:normAutofit fontScale="70000" lnSpcReduction="20000"/>
          </a:bodyPr>
          <a:lstStyle/>
          <a:p>
            <a:pPr marL="0" indent="0">
              <a:buNone/>
            </a:pPr>
            <a:r>
              <a:rPr lang="en-US" sz="3300" b="1" dirty="0" smtClean="0"/>
              <a:t>4</a:t>
            </a:r>
            <a:r>
              <a:rPr lang="en-US" sz="3300" b="1" baseline="30000" dirty="0" smtClean="0"/>
              <a:t>th</a:t>
            </a:r>
            <a:r>
              <a:rPr lang="en-US" sz="3300" b="1" dirty="0" smtClean="0"/>
              <a:t> principle: Students need to be provided many resources related to instruction including non-textbook resources.  These resources listed below help create authentic learning.</a:t>
            </a:r>
          </a:p>
          <a:p>
            <a:pPr marL="0" indent="0">
              <a:buNone/>
            </a:pPr>
            <a:r>
              <a:rPr lang="en-US" sz="3300" dirty="0" smtClean="0"/>
              <a:t>	</a:t>
            </a:r>
          </a:p>
          <a:p>
            <a:pPr marL="0" indent="0">
              <a:buNone/>
            </a:pPr>
            <a:r>
              <a:rPr lang="en-US" dirty="0"/>
              <a:t>	</a:t>
            </a:r>
            <a:r>
              <a:rPr lang="en-US" sz="2900" dirty="0" smtClean="0"/>
              <a:t>Books			 Community		Events</a:t>
            </a:r>
          </a:p>
          <a:p>
            <a:pPr marL="0" indent="0">
              <a:buNone/>
            </a:pPr>
            <a:endParaRPr lang="en-US" sz="2900" dirty="0"/>
          </a:p>
          <a:p>
            <a:pPr marL="0" indent="0">
              <a:buNone/>
            </a:pPr>
            <a:r>
              <a:rPr lang="en-US" sz="2900" dirty="0" smtClean="0"/>
              <a:t>	</a:t>
            </a:r>
          </a:p>
          <a:p>
            <a:pPr marL="0" indent="0">
              <a:buNone/>
            </a:pPr>
            <a:r>
              <a:rPr lang="en-US" sz="2900" dirty="0"/>
              <a:t>	</a:t>
            </a:r>
            <a:r>
              <a:rPr lang="en-US" sz="2900" dirty="0" smtClean="0"/>
              <a:t>Video			 Audio			Parents</a:t>
            </a:r>
          </a:p>
          <a:p>
            <a:pPr marL="0" indent="0">
              <a:buNone/>
            </a:pPr>
            <a:endParaRPr lang="en-US" sz="2900" dirty="0"/>
          </a:p>
          <a:p>
            <a:pPr marL="0" indent="0">
              <a:buNone/>
            </a:pPr>
            <a:r>
              <a:rPr lang="en-US" sz="2900" dirty="0" smtClean="0"/>
              <a:t>	</a:t>
            </a:r>
          </a:p>
          <a:p>
            <a:pPr marL="0" indent="0">
              <a:buNone/>
            </a:pPr>
            <a:r>
              <a:rPr lang="en-US" sz="2900" dirty="0"/>
              <a:t>	</a:t>
            </a:r>
            <a:r>
              <a:rPr lang="en-US" sz="2900" dirty="0" smtClean="0"/>
              <a:t>Newspaper		Experts		       Technologies</a:t>
            </a:r>
          </a:p>
          <a:p>
            <a:pPr marL="0" indent="0">
              <a:buNone/>
            </a:pPr>
            <a:r>
              <a:rPr lang="en-US" sz="2900" dirty="0" smtClean="0"/>
              <a:t>			</a:t>
            </a:r>
          </a:p>
          <a:p>
            <a:pPr marL="0" indent="0">
              <a:buNone/>
            </a:pPr>
            <a:r>
              <a:rPr lang="en-US" sz="2900" dirty="0" smtClean="0"/>
              <a:t>			        	        </a:t>
            </a:r>
          </a:p>
          <a:p>
            <a:pPr marL="0" indent="0">
              <a:buNone/>
            </a:pPr>
            <a:r>
              <a:rPr lang="en-US" sz="2900" dirty="0" smtClean="0"/>
              <a:t>			</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13314" name="Picture 2" descr="C:\Users\Amy\AppData\Local\Microsoft\Windows\Temporary Internet Files\Content.IE5\SCP9YYS7\MC9003710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826" y="4920474"/>
            <a:ext cx="546956" cy="48112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Amy\AppData\Local\Microsoft\Windows\Temporary Internet Files\Content.IE5\VPGD7YC6\MC9000193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763" y="3003139"/>
            <a:ext cx="552881" cy="48256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Amy\AppData\Local\Microsoft\Windows\Temporary Internet Files\Content.IE5\VPGD7YC6\MC9000152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465" y="3857121"/>
            <a:ext cx="564863" cy="381411"/>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Amy\AppData\Local\Microsoft\Windows\Temporary Internet Files\Content.IE5\SCP9YYS7\MC9002130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5457" y="3966683"/>
            <a:ext cx="615847" cy="51039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Amy\AppData\Local\Microsoft\Windows\Temporary Internet Files\Content.IE5\6MJSJI9Q\MC90029757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8465" y="4781173"/>
            <a:ext cx="682293" cy="620422"/>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Users\Amy\AppData\Local\Microsoft\Windows\Temporary Internet Files\Content.IE5\NZ9J4S5Y\MC90005658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0930" y="3782623"/>
            <a:ext cx="578656" cy="69445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Users\Amy\AppData\Local\Microsoft\Windows\Temporary Internet Files\Content.IE5\SCP9YYS7\MC90005497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570" y="2831815"/>
            <a:ext cx="510110" cy="565415"/>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C:\Users\Amy\AppData\Local\Microsoft\Windows\Temporary Internet Files\Content.IE5\SCP9YYS7\MC90001942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2019" y="2831815"/>
            <a:ext cx="560882" cy="55461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C:\Users\Amy\AppData\Local\Microsoft\Windows\Temporary Internet Files\Content.IE5\6MJSJI9Q\MC900234111[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7739" y="4781173"/>
            <a:ext cx="645997" cy="861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my\AppData\Local\Microsoft\Windows\Temporary Internet Files\Content.IE5\SCP9YYS7\MC900432677[1].png">
            <a:hlinkClick r:id="" action="ppaction://customshow?id=32"/>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my\AppData\Local\Microsoft\Windows\Temporary Internet Files\Content.IE5\SCP9YYS7\MC900432677[1].png">
            <a:hlinkClick r:id="" action="ppaction://customshow?id=3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2"/>
          <p:cNvGrpSpPr>
            <a:grpSpLocks/>
          </p:cNvGrpSpPr>
          <p:nvPr/>
        </p:nvGrpSpPr>
        <p:grpSpPr bwMode="auto">
          <a:xfrm>
            <a:off x="3540115" y="6310399"/>
            <a:ext cx="790882" cy="486525"/>
            <a:chOff x="1824" y="633"/>
            <a:chExt cx="2834" cy="2849"/>
          </a:xfrm>
        </p:grpSpPr>
        <p:sp>
          <p:nvSpPr>
            <p:cNvPr id="16"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0"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my\AppData\Local\Microsoft\Windows\Temporary Internet Files\Content.IE5\VPGD7YC6\MC900442138[1].png">
            <a:hlinkClick r:id="" action="ppaction://customshow?id=7"/>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77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Authentic Assessment</a:t>
            </a:r>
            <a:endParaRPr lang="en-US" dirty="0">
              <a:solidFill>
                <a:schemeClr val="tx2"/>
              </a:solidFill>
            </a:endParaRPr>
          </a:p>
        </p:txBody>
      </p:sp>
      <p:sp>
        <p:nvSpPr>
          <p:cNvPr id="3" name="Content Placeholder 2"/>
          <p:cNvSpPr>
            <a:spLocks noGrp="1"/>
          </p:cNvSpPr>
          <p:nvPr>
            <p:ph sz="quarter" idx="1"/>
          </p:nvPr>
        </p:nvSpPr>
        <p:spPr/>
        <p:txBody>
          <a:bodyPr>
            <a:normAutofit lnSpcReduction="10000"/>
          </a:bodyPr>
          <a:lstStyle/>
          <a:p>
            <a:pPr marL="0" indent="0">
              <a:buNone/>
            </a:pPr>
            <a:endParaRPr lang="en-US" b="1" dirty="0" smtClean="0"/>
          </a:p>
          <a:p>
            <a:pPr marL="0" indent="0">
              <a:buNone/>
            </a:pPr>
            <a:r>
              <a:rPr lang="en-US" b="1" dirty="0" smtClean="0"/>
              <a:t>5</a:t>
            </a:r>
            <a:r>
              <a:rPr lang="en-US" b="1" baseline="30000" dirty="0" smtClean="0"/>
              <a:t>th</a:t>
            </a:r>
            <a:r>
              <a:rPr lang="en-US" b="1" dirty="0" smtClean="0"/>
              <a:t> Principle: Use authentic assessments. </a:t>
            </a:r>
          </a:p>
          <a:p>
            <a:pPr marL="0" indent="0">
              <a:buNone/>
            </a:pPr>
            <a:endParaRPr lang="en-US" b="1" dirty="0"/>
          </a:p>
          <a:p>
            <a:pPr marL="0" indent="0">
              <a:buNone/>
            </a:pPr>
            <a:r>
              <a:rPr lang="en-US" dirty="0" smtClean="0"/>
              <a:t>A couple of possible authentic assessments are having the students create </a:t>
            </a:r>
            <a:r>
              <a:rPr lang="en-US" b="1" dirty="0" smtClean="0"/>
              <a:t>portfolios</a:t>
            </a:r>
            <a:r>
              <a:rPr lang="en-US" dirty="0" smtClean="0"/>
              <a:t> or audio or video </a:t>
            </a:r>
            <a:r>
              <a:rPr lang="en-US" b="1" dirty="0" smtClean="0"/>
              <a:t>presentations</a:t>
            </a:r>
            <a:r>
              <a:rPr lang="en-US" dirty="0" smtClean="0"/>
              <a:t>.   </a:t>
            </a:r>
            <a:endParaRPr lang="en-US" dirty="0"/>
          </a:p>
        </p:txBody>
      </p:sp>
      <p:pic>
        <p:nvPicPr>
          <p:cNvPr id="6" name="Picture 7" descr="C:\Users\Amy\AppData\Local\Microsoft\Windows\Temporary Internet Files\Content.IE5\SCP9YYS7\MC900432677[1].png">
            <a:hlinkClick r:id="" action="ppaction://customshow?id=3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Amy\AppData\Local\Microsoft\Windows\Temporary Internet Files\Content.IE5\SCP9YYS7\MC900432677[1].png">
            <a:hlinkClick r:id="" action="ppaction://customshow?id=3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3540115" y="6310399"/>
            <a:ext cx="790882" cy="486525"/>
            <a:chOff x="1824" y="633"/>
            <a:chExt cx="2834" cy="2849"/>
          </a:xfrm>
        </p:grpSpPr>
        <p:sp>
          <p:nvSpPr>
            <p:cNvPr id="9"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y\AppData\Local\Microsoft\Windows\Temporary Internet Files\Content.IE5\VPGD7YC6\MC900056937[1].wmf"/>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48258" y="3842266"/>
            <a:ext cx="1911096" cy="23226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my\AppData\Local\Microsoft\Windows\Temporary Internet Files\Content.IE5\SCP9YYS7\MC91021761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8258" y="1981200"/>
            <a:ext cx="1911096" cy="163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42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Implementing TI</a:t>
            </a:r>
            <a:endParaRPr lang="en-US" dirty="0">
              <a:solidFill>
                <a:schemeClr val="tx2"/>
              </a:solidFill>
            </a:endParaRPr>
          </a:p>
        </p:txBody>
      </p:sp>
      <p:sp>
        <p:nvSpPr>
          <p:cNvPr id="3" name="Content Placeholder 2"/>
          <p:cNvSpPr>
            <a:spLocks noGrp="1"/>
          </p:cNvSpPr>
          <p:nvPr>
            <p:ph sz="quarter" idx="1"/>
          </p:nvPr>
        </p:nvSpPr>
        <p:spPr/>
        <p:txBody>
          <a:bodyPr>
            <a:normAutofit fontScale="77500" lnSpcReduction="20000"/>
          </a:bodyPr>
          <a:lstStyle/>
          <a:p>
            <a:pPr marL="0" indent="0">
              <a:buNone/>
            </a:pPr>
            <a:endParaRPr lang="en-US" dirty="0" smtClean="0"/>
          </a:p>
          <a:p>
            <a:pPr marL="0" indent="0">
              <a:buNone/>
            </a:pPr>
            <a:r>
              <a:rPr lang="en-US" dirty="0" smtClean="0"/>
              <a:t>It is important to not only recognize what thematic instruction is, but also </a:t>
            </a:r>
            <a:r>
              <a:rPr lang="en-US" i="1" dirty="0" smtClean="0"/>
              <a:t>How</a:t>
            </a:r>
            <a:r>
              <a:rPr lang="en-US" dirty="0" smtClean="0"/>
              <a:t> to implement thematic instruction.</a:t>
            </a:r>
          </a:p>
          <a:p>
            <a:pPr marL="0" indent="0">
              <a:buNone/>
            </a:pPr>
            <a:endParaRPr lang="en-US" dirty="0" smtClean="0"/>
          </a:p>
          <a:p>
            <a:pPr>
              <a:buFont typeface="Courier New" pitchFamily="49" charset="0"/>
              <a:buChar char="o"/>
            </a:pPr>
            <a:r>
              <a:rPr lang="en-US" dirty="0" smtClean="0"/>
              <a:t>Everyone throughout the educational system has to be on the </a:t>
            </a:r>
            <a:r>
              <a:rPr lang="en-US" b="1" dirty="0" smtClean="0"/>
              <a:t>same page </a:t>
            </a:r>
            <a:r>
              <a:rPr lang="en-US" dirty="0" smtClean="0"/>
              <a:t>when it comes to the values and beliefs of thematic instruction.</a:t>
            </a:r>
          </a:p>
          <a:p>
            <a:pPr>
              <a:buFont typeface="Courier New" pitchFamily="49" charset="0"/>
              <a:buChar char="o"/>
            </a:pPr>
            <a:endParaRPr lang="en-US" dirty="0" smtClean="0"/>
          </a:p>
          <a:p>
            <a:pPr>
              <a:buFont typeface="Courier New" pitchFamily="49" charset="0"/>
              <a:buChar char="o"/>
            </a:pPr>
            <a:r>
              <a:rPr lang="en-US" dirty="0" smtClean="0"/>
              <a:t>Everyone needs to know that it takes </a:t>
            </a:r>
            <a:r>
              <a:rPr lang="en-US" b="1" dirty="0" smtClean="0"/>
              <a:t>longer to implement </a:t>
            </a:r>
            <a:r>
              <a:rPr lang="en-US" dirty="0" smtClean="0"/>
              <a:t>thematic instruction than traditional approaches to instruction.</a:t>
            </a:r>
          </a:p>
          <a:p>
            <a:pPr>
              <a:buFont typeface="Courier New" pitchFamily="49" charset="0"/>
              <a:buChar char="o"/>
            </a:pPr>
            <a:endParaRPr lang="en-US" dirty="0" smtClean="0"/>
          </a:p>
          <a:p>
            <a:pPr>
              <a:buFont typeface="Courier New" pitchFamily="49" charset="0"/>
              <a:buChar char="o"/>
            </a:pPr>
            <a:r>
              <a:rPr lang="en-US" dirty="0" smtClean="0"/>
              <a:t>Teachers preparing to use thematic instruction must be willing to </a:t>
            </a:r>
            <a:r>
              <a:rPr lang="en-US" b="1" dirty="0" smtClean="0"/>
              <a:t>give up control </a:t>
            </a:r>
            <a:r>
              <a:rPr lang="en-US" dirty="0" smtClean="0"/>
              <a:t>and must have </a:t>
            </a:r>
            <a:r>
              <a:rPr lang="en-US" b="1" dirty="0" smtClean="0"/>
              <a:t>access to outside resources</a:t>
            </a:r>
            <a:r>
              <a:rPr lang="en-US" dirty="0"/>
              <a:t>.</a:t>
            </a:r>
          </a:p>
        </p:txBody>
      </p:sp>
      <p:pic>
        <p:nvPicPr>
          <p:cNvPr id="4" name="Picture 7" descr="C:\Users\Amy\AppData\Local\Microsoft\Windows\Temporary Internet Files\Content.IE5\SCP9YYS7\MC900432677[1].png">
            <a:hlinkClick r:id="" action="ppaction://customshow?id=34"/>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19227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3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223081" y="6197926"/>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411957" y="633925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231"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8708" y="6296006"/>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29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Implementing TI</a:t>
            </a:r>
            <a:endParaRPr lang="en-US" dirty="0">
              <a:solidFill>
                <a:schemeClr val="tx2"/>
              </a:solidFill>
            </a:endParaRPr>
          </a:p>
        </p:txBody>
      </p:sp>
      <p:sp>
        <p:nvSpPr>
          <p:cNvPr id="3" name="Content Placeholder 2"/>
          <p:cNvSpPr>
            <a:spLocks noGrp="1"/>
          </p:cNvSpPr>
          <p:nvPr>
            <p:ph sz="quarter" idx="1"/>
          </p:nvPr>
        </p:nvSpPr>
        <p:spPr/>
        <p:txBody>
          <a:bodyPr>
            <a:normAutofit/>
          </a:bodyPr>
          <a:lstStyle/>
          <a:p>
            <a:pPr>
              <a:buFont typeface="Courier New" pitchFamily="49" charset="0"/>
              <a:buChar char="o"/>
            </a:pPr>
            <a:endParaRPr lang="en-US" sz="2400" dirty="0" smtClean="0"/>
          </a:p>
          <a:p>
            <a:pPr>
              <a:buFont typeface="Courier New" pitchFamily="49" charset="0"/>
              <a:buChar char="o"/>
            </a:pPr>
            <a:r>
              <a:rPr lang="en-US" sz="2400" dirty="0" smtClean="0"/>
              <a:t>A shift to authentic assessments need to be made.  The Assessment is now needs to be through a  </a:t>
            </a:r>
            <a:r>
              <a:rPr lang="en-US" sz="2400" b="1" dirty="0" smtClean="0"/>
              <a:t>demonstration of learning</a:t>
            </a:r>
            <a:r>
              <a:rPr lang="en-US" sz="2400" dirty="0" smtClean="0"/>
              <a:t>.  The assessment needs to be aligned with the learning objectives and the tasks are aligned with what they are learning.</a:t>
            </a:r>
          </a:p>
          <a:p>
            <a:pPr>
              <a:buFont typeface="Courier New" pitchFamily="49" charset="0"/>
              <a:buChar char="o"/>
            </a:pPr>
            <a:endParaRPr lang="en-US" sz="2400" dirty="0" smtClean="0"/>
          </a:p>
          <a:p>
            <a:pPr>
              <a:buFont typeface="Courier New" pitchFamily="49" charset="0"/>
              <a:buChar char="o"/>
            </a:pPr>
            <a:r>
              <a:rPr lang="en-US" sz="2400" dirty="0" smtClean="0"/>
              <a:t>Using </a:t>
            </a:r>
            <a:r>
              <a:rPr lang="en-US" sz="2400" dirty="0"/>
              <a:t>t</a:t>
            </a:r>
            <a:r>
              <a:rPr lang="en-US" sz="2400" dirty="0" smtClean="0"/>
              <a:t>hematic instruction is possible within standardized assessment systems.  Instructors need to use criterion or norm referenced testing.  </a:t>
            </a:r>
            <a:r>
              <a:rPr lang="en-US" sz="2400" b="1" dirty="0" smtClean="0"/>
              <a:t>Almost all content can be taught with them-based instruction</a:t>
            </a:r>
            <a:r>
              <a:rPr lang="en-US" sz="2400" dirty="0" smtClean="0"/>
              <a:t>.   </a:t>
            </a:r>
            <a:endParaRPr lang="en-US" sz="2400" dirty="0"/>
          </a:p>
        </p:txBody>
      </p:sp>
      <p:pic>
        <p:nvPicPr>
          <p:cNvPr id="4" name="Picture 7" descr="C:\Users\Amy\AppData\Local\Microsoft\Windows\Temporary Internet Files\Content.IE5\SCP9YYS7\MC900432677[1].png">
            <a:hlinkClick r:id="" action="ppaction://customshow?id=3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3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11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sz="quarter" idx="1"/>
          </p:nvPr>
        </p:nvSpPr>
        <p:spPr>
          <a:xfrm>
            <a:off x="442412" y="1781516"/>
            <a:ext cx="8168188" cy="3019083"/>
          </a:xfrm>
        </p:spPr>
        <p:txBody>
          <a:bodyPr>
            <a:noAutofit/>
          </a:bodyPr>
          <a:lstStyle/>
          <a:p>
            <a:pPr marL="0" indent="0">
              <a:buNone/>
            </a:pPr>
            <a:r>
              <a:rPr lang="en-US" sz="2800" i="1" dirty="0" smtClean="0"/>
              <a:t>Now that was a lot of information!  </a:t>
            </a:r>
          </a:p>
          <a:p>
            <a:pPr marL="0" indent="0">
              <a:buNone/>
            </a:pPr>
            <a:r>
              <a:rPr lang="en-US" sz="2800" i="1" dirty="0" smtClean="0"/>
              <a:t>Lets see if we can sum it up.  </a:t>
            </a:r>
          </a:p>
          <a:p>
            <a:pPr marL="0" indent="0">
              <a:buNone/>
            </a:pPr>
            <a:endParaRPr lang="en-US" sz="2000" dirty="0" smtClean="0">
              <a:solidFill>
                <a:prstClr val="black"/>
              </a:solidFill>
              <a:cs typeface="Times New Roman" pitchFamily="18" charset="0"/>
            </a:endParaRPr>
          </a:p>
          <a:p>
            <a:pPr marL="0" indent="0">
              <a:buNone/>
            </a:pPr>
            <a:r>
              <a:rPr lang="en-US" sz="2000" dirty="0" smtClean="0">
                <a:cs typeface="Times New Roman" pitchFamily="18" charset="0"/>
              </a:rPr>
              <a:t>Theme-based </a:t>
            </a:r>
            <a:r>
              <a:rPr lang="en-US" sz="2000" dirty="0">
                <a:cs typeface="Times New Roman" pitchFamily="18" charset="0"/>
              </a:rPr>
              <a:t>instruction is an approach that facilitates learning through various domains in order to support a </a:t>
            </a:r>
            <a:r>
              <a:rPr lang="en-US" sz="2000" b="1" dirty="0">
                <a:cs typeface="Times New Roman" pitchFamily="18" charset="0"/>
              </a:rPr>
              <a:t>unifying </a:t>
            </a:r>
            <a:r>
              <a:rPr lang="en-US" sz="2000" b="1" dirty="0" smtClean="0">
                <a:cs typeface="Times New Roman" pitchFamily="18" charset="0"/>
              </a:rPr>
              <a:t>theme.  </a:t>
            </a:r>
            <a:r>
              <a:rPr lang="en-US" sz="2000" dirty="0" smtClean="0">
                <a:cs typeface="Times New Roman" pitchFamily="18" charset="0"/>
              </a:rPr>
              <a:t>The key being everything needs to revolve around the </a:t>
            </a:r>
            <a:r>
              <a:rPr lang="en-US" sz="2000" b="1" dirty="0" smtClean="0">
                <a:cs typeface="Times New Roman" pitchFamily="18" charset="0"/>
              </a:rPr>
              <a:t>theme </a:t>
            </a:r>
            <a:r>
              <a:rPr lang="en-US" sz="2000" dirty="0" smtClean="0">
                <a:cs typeface="Times New Roman" pitchFamily="18" charset="0"/>
              </a:rPr>
              <a:t>(whatever theme it may be).</a:t>
            </a:r>
          </a:p>
          <a:p>
            <a:pPr marL="0" indent="0">
              <a:buNone/>
            </a:pPr>
            <a:endParaRPr lang="en-US" sz="2000" dirty="0">
              <a:cs typeface="Times New Roman" pitchFamily="18" charset="0"/>
            </a:endParaRPr>
          </a:p>
          <a:p>
            <a:pPr marL="0" indent="0">
              <a:buNone/>
            </a:pPr>
            <a:r>
              <a:rPr lang="en-US" sz="2000" dirty="0" smtClean="0">
                <a:cs typeface="Times New Roman" pitchFamily="18" charset="0"/>
              </a:rPr>
              <a:t>Look at the web above.  Pretend the center of </a:t>
            </a:r>
            <a:r>
              <a:rPr lang="en-US" sz="2000" dirty="0">
                <a:cs typeface="Times New Roman" pitchFamily="18" charset="0"/>
              </a:rPr>
              <a:t>t</a:t>
            </a:r>
            <a:r>
              <a:rPr lang="en-US" sz="2000" dirty="0" smtClean="0">
                <a:cs typeface="Times New Roman" pitchFamily="18" charset="0"/>
              </a:rPr>
              <a:t>he web is the theme and all of the spokes are the different subjects that are teaching about the theme. All of the lines attaching to each spoke are the instructional activities.    </a:t>
            </a:r>
            <a:endParaRPr lang="en-US" sz="2000" dirty="0"/>
          </a:p>
        </p:txBody>
      </p:sp>
      <p:pic>
        <p:nvPicPr>
          <p:cNvPr id="15362" name="Picture 2" descr="C:\Users\Amy\AppData\Local\Microsoft\Windows\Temporary Internet Files\Content.IE5\6MJSJI9Q\MC9004363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634" y="2286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3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3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3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15362"/>
                                        </p:tgtEl>
                                        <p:attrNameLst>
                                          <p:attrName>r</p:attrName>
                                        </p:attrNameLst>
                                      </p:cBhvr>
                                    </p:animRot>
                                    <p:animRot by="-240000">
                                      <p:cBhvr>
                                        <p:cTn id="7" dur="400" fill="hold">
                                          <p:stCondLst>
                                            <p:cond delay="400"/>
                                          </p:stCondLst>
                                        </p:cTn>
                                        <p:tgtEl>
                                          <p:spTgt spid="15362"/>
                                        </p:tgtEl>
                                        <p:attrNameLst>
                                          <p:attrName>r</p:attrName>
                                        </p:attrNameLst>
                                      </p:cBhvr>
                                    </p:animRot>
                                    <p:animRot by="240000">
                                      <p:cBhvr>
                                        <p:cTn id="8" dur="400" fill="hold">
                                          <p:stCondLst>
                                            <p:cond delay="800"/>
                                          </p:stCondLst>
                                        </p:cTn>
                                        <p:tgtEl>
                                          <p:spTgt spid="15362"/>
                                        </p:tgtEl>
                                        <p:attrNameLst>
                                          <p:attrName>r</p:attrName>
                                        </p:attrNameLst>
                                      </p:cBhvr>
                                    </p:animRot>
                                    <p:animRot by="-240000">
                                      <p:cBhvr>
                                        <p:cTn id="9" dur="400" fill="hold">
                                          <p:stCondLst>
                                            <p:cond delay="1200"/>
                                          </p:stCondLst>
                                        </p:cTn>
                                        <p:tgtEl>
                                          <p:spTgt spid="15362"/>
                                        </p:tgtEl>
                                        <p:attrNameLst>
                                          <p:attrName>r</p:attrName>
                                        </p:attrNameLst>
                                      </p:cBhvr>
                                    </p:animRot>
                                    <p:animRot by="120000">
                                      <p:cBhvr>
                                        <p:cTn id="10" dur="400" fill="hold">
                                          <p:stCondLst>
                                            <p:cond delay="1600"/>
                                          </p:stCondLst>
                                        </p:cTn>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sz="quarter" idx="1"/>
          </p:nvPr>
        </p:nvSpPr>
        <p:spPr>
          <a:xfrm>
            <a:off x="640706" y="2209800"/>
            <a:ext cx="8153400" cy="3401862"/>
          </a:xfrm>
        </p:spPr>
        <p:txBody>
          <a:bodyPr>
            <a:noAutofit/>
          </a:bodyPr>
          <a:lstStyle/>
          <a:p>
            <a:pPr marL="0" indent="0">
              <a:buNone/>
            </a:pPr>
            <a:r>
              <a:rPr lang="en-US" sz="2400" b="1" dirty="0" smtClean="0"/>
              <a:t>Theme-based instruction </a:t>
            </a:r>
            <a:r>
              <a:rPr lang="en-US" sz="2400" dirty="0" smtClean="0"/>
              <a:t>was not developed by any single person and has been used for many years by educators in all grade levels.</a:t>
            </a:r>
          </a:p>
          <a:p>
            <a:pPr marL="0" indent="0">
              <a:buNone/>
            </a:pPr>
            <a:endParaRPr lang="en-US" sz="2400" dirty="0"/>
          </a:p>
          <a:p>
            <a:pPr marL="0" indent="0">
              <a:buNone/>
            </a:pPr>
            <a:r>
              <a:rPr lang="en-US" sz="2400" dirty="0" smtClean="0"/>
              <a:t>For </a:t>
            </a:r>
            <a:r>
              <a:rPr lang="en-US" sz="2400" b="1" dirty="0"/>
              <a:t>t</a:t>
            </a:r>
            <a:r>
              <a:rPr lang="en-US" sz="2400" b="1" dirty="0" smtClean="0"/>
              <a:t>heme-based instruction </a:t>
            </a:r>
            <a:r>
              <a:rPr lang="en-US" sz="2400" dirty="0" smtClean="0"/>
              <a:t>to be successful teachers need support from school administrators at the school and district level.</a:t>
            </a:r>
          </a:p>
          <a:p>
            <a:pPr marL="0" indent="0">
              <a:buNone/>
            </a:pPr>
            <a:endParaRPr lang="en-US" sz="2400" dirty="0" smtClean="0"/>
          </a:p>
          <a:p>
            <a:pPr marL="0" indent="0">
              <a:buNone/>
            </a:pPr>
            <a:r>
              <a:rPr lang="en-US" sz="2400" b="1" dirty="0" smtClean="0"/>
              <a:t>Theme-based instruction </a:t>
            </a:r>
            <a:r>
              <a:rPr lang="en-US" sz="2400" dirty="0" smtClean="0"/>
              <a:t>is based on Brain-based Educational Research and Multiple Intelligence Theory.</a:t>
            </a:r>
          </a:p>
          <a:p>
            <a:pPr marL="0" indent="0">
              <a:buNone/>
            </a:pPr>
            <a:endParaRPr lang="en-US" sz="1600" dirty="0" smtClean="0"/>
          </a:p>
        </p:txBody>
      </p:sp>
      <p:pic>
        <p:nvPicPr>
          <p:cNvPr id="4" name="Picture 7" descr="C:\Users\Amy\AppData\Local\Microsoft\Windows\Temporary Internet Files\Content.IE5\SCP9YYS7\MC900432677[1].png">
            <a:hlinkClick r:id="" action="ppaction://customshow?id=3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3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097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sz="quarter" idx="1"/>
          </p:nvPr>
        </p:nvSpPr>
        <p:spPr>
          <a:xfrm>
            <a:off x="640706" y="1782173"/>
            <a:ext cx="8655694" cy="4395671"/>
          </a:xfrm>
        </p:spPr>
        <p:txBody>
          <a:bodyPr>
            <a:normAutofit lnSpcReduction="10000"/>
          </a:bodyPr>
          <a:lstStyle/>
          <a:p>
            <a:pPr marL="0" lvl="0" indent="0">
              <a:buClr>
                <a:srgbClr val="AA2B1E"/>
              </a:buClr>
              <a:buNone/>
            </a:pPr>
            <a:r>
              <a:rPr lang="en-US" sz="2200" dirty="0"/>
              <a:t>Theme based principles are based on Merrill’s First Principles.  </a:t>
            </a:r>
          </a:p>
          <a:p>
            <a:pPr lvl="0">
              <a:buClr>
                <a:srgbClr val="AA2B1E"/>
              </a:buClr>
              <a:buFont typeface="Courier New" pitchFamily="49" charset="0"/>
              <a:buChar char="o"/>
            </a:pPr>
            <a:r>
              <a:rPr lang="en-US" sz="2200" dirty="0"/>
              <a:t>Use an unifying theme that ties all instruction together</a:t>
            </a:r>
          </a:p>
          <a:p>
            <a:pPr lvl="0">
              <a:buClr>
                <a:srgbClr val="AA2B1E"/>
              </a:buClr>
              <a:buFont typeface="Courier New" pitchFamily="49" charset="0"/>
              <a:buChar char="o"/>
            </a:pPr>
            <a:r>
              <a:rPr lang="en-US" sz="2200" dirty="0"/>
              <a:t>Instruction is focused on primary learning goals</a:t>
            </a:r>
          </a:p>
          <a:p>
            <a:pPr lvl="0">
              <a:buClr>
                <a:srgbClr val="AA2B1E"/>
              </a:buClr>
              <a:buFont typeface="Courier New" pitchFamily="49" charset="0"/>
              <a:buChar char="o"/>
            </a:pPr>
            <a:r>
              <a:rPr lang="en-US" sz="2200" dirty="0"/>
              <a:t>Uses many kinds of instructional activities</a:t>
            </a:r>
          </a:p>
          <a:p>
            <a:pPr lvl="0">
              <a:buClr>
                <a:srgbClr val="AA2B1E"/>
              </a:buClr>
              <a:buFont typeface="Courier New" pitchFamily="49" charset="0"/>
              <a:buChar char="o"/>
            </a:pPr>
            <a:r>
              <a:rPr lang="en-US" sz="2200" dirty="0"/>
              <a:t>Provide students with many resources related to instruction</a:t>
            </a:r>
          </a:p>
          <a:p>
            <a:pPr lvl="0">
              <a:buClr>
                <a:srgbClr val="AA2B1E"/>
              </a:buClr>
              <a:buFont typeface="Courier New" pitchFamily="49" charset="0"/>
              <a:buChar char="o"/>
            </a:pPr>
            <a:r>
              <a:rPr lang="en-US" sz="2200" dirty="0"/>
              <a:t>Use authentic </a:t>
            </a:r>
            <a:r>
              <a:rPr lang="en-US" sz="2200" dirty="0" smtClean="0"/>
              <a:t>assessment</a:t>
            </a:r>
          </a:p>
          <a:p>
            <a:pPr marL="0" lvl="0" indent="0">
              <a:buClr>
                <a:srgbClr val="AA2B1E"/>
              </a:buClr>
              <a:buNone/>
            </a:pPr>
            <a:endParaRPr lang="en-US" sz="2200" dirty="0" smtClean="0"/>
          </a:p>
          <a:p>
            <a:pPr marL="0" lvl="0" indent="0">
              <a:buClr>
                <a:srgbClr val="AA2B1E"/>
              </a:buClr>
              <a:buNone/>
            </a:pPr>
            <a:r>
              <a:rPr lang="en-US" sz="2200" dirty="0" smtClean="0"/>
              <a:t>There are three ways to create instructional activities:</a:t>
            </a:r>
          </a:p>
          <a:p>
            <a:pPr lvl="0">
              <a:buClr>
                <a:srgbClr val="AA2B1E"/>
              </a:buClr>
              <a:buFont typeface="Courier New" pitchFamily="49" charset="0"/>
              <a:buChar char="o"/>
            </a:pPr>
            <a:r>
              <a:rPr lang="en-US" sz="2200" dirty="0" err="1" smtClean="0"/>
              <a:t>Kovalik</a:t>
            </a:r>
            <a:r>
              <a:rPr lang="en-US" sz="2200" dirty="0" smtClean="0"/>
              <a:t> and Olsen’s- Key Points and Associated Inquiries</a:t>
            </a:r>
          </a:p>
          <a:p>
            <a:pPr lvl="0">
              <a:buClr>
                <a:srgbClr val="AA2B1E"/>
              </a:buClr>
              <a:buFont typeface="Courier New" pitchFamily="49" charset="0"/>
              <a:buChar char="o"/>
            </a:pPr>
            <a:r>
              <a:rPr lang="en-US" sz="2200" dirty="0" err="1" smtClean="0"/>
              <a:t>Dirkx</a:t>
            </a:r>
            <a:r>
              <a:rPr lang="en-US" sz="2200" dirty="0" smtClean="0"/>
              <a:t> and </a:t>
            </a:r>
            <a:r>
              <a:rPr lang="en-US" sz="2200" dirty="0" err="1" smtClean="0"/>
              <a:t>Prenger’s</a:t>
            </a:r>
            <a:r>
              <a:rPr lang="en-US" sz="2200" dirty="0" smtClean="0"/>
              <a:t> -Context- based Approach</a:t>
            </a:r>
          </a:p>
          <a:p>
            <a:pPr lvl="0">
              <a:buClr>
                <a:srgbClr val="AA2B1E"/>
              </a:buClr>
              <a:buFont typeface="Courier New" pitchFamily="49" charset="0"/>
              <a:buChar char="o"/>
            </a:pPr>
            <a:r>
              <a:rPr lang="en-US" sz="2200" dirty="0" smtClean="0"/>
              <a:t>Kolb-Theory is a Cycle</a:t>
            </a:r>
          </a:p>
          <a:p>
            <a:pPr marL="0" lvl="0" indent="0">
              <a:buClr>
                <a:srgbClr val="AA2B1E"/>
              </a:buClr>
              <a:buNone/>
            </a:pPr>
            <a:endParaRPr lang="en-US" sz="2200" dirty="0">
              <a:solidFill>
                <a:prstClr val="black"/>
              </a:solidFill>
            </a:endParaRPr>
          </a:p>
          <a:p>
            <a:pPr marL="0" indent="0">
              <a:buNone/>
            </a:pPr>
            <a:endParaRPr lang="en-US" dirty="0" smtClean="0"/>
          </a:p>
          <a:p>
            <a:pPr marL="0" indent="0">
              <a:buNone/>
            </a:pPr>
            <a:endParaRPr lang="en-US" dirty="0" smtClean="0"/>
          </a:p>
          <a:p>
            <a:endParaRPr lang="en-US" dirty="0"/>
          </a:p>
        </p:txBody>
      </p:sp>
      <p:pic>
        <p:nvPicPr>
          <p:cNvPr id="4" name="Picture 7" descr="C:\Users\Amy\AppData\Local\Microsoft\Windows\Temporary Internet Files\Content.IE5\SCP9YYS7\MC900432677[1].png">
            <a:hlinkClick r:id="" action="ppaction://customshow?id=38"/>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36"/>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31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sz="quarter" idx="1"/>
          </p:nvPr>
        </p:nvSpPr>
        <p:spPr>
          <a:xfrm>
            <a:off x="612648" y="1796488"/>
            <a:ext cx="8531352" cy="4839472"/>
          </a:xfrm>
        </p:spPr>
        <p:txBody>
          <a:bodyPr>
            <a:noAutofit/>
          </a:bodyPr>
          <a:lstStyle/>
          <a:p>
            <a:pPr marL="0" indent="0">
              <a:buNone/>
            </a:pPr>
            <a:r>
              <a:rPr lang="en-US" sz="2400" dirty="0" smtClean="0"/>
              <a:t>To implement thematic instruction:</a:t>
            </a:r>
          </a:p>
          <a:p>
            <a:pPr>
              <a:buFont typeface="Courier New" pitchFamily="49" charset="0"/>
              <a:buChar char="o"/>
            </a:pPr>
            <a:r>
              <a:rPr lang="en-US" sz="2400" dirty="0" smtClean="0"/>
              <a:t>Everyone needs to have the </a:t>
            </a:r>
            <a:r>
              <a:rPr lang="en-US" sz="2400" b="1" dirty="0" smtClean="0"/>
              <a:t>same values and beliefs</a:t>
            </a:r>
            <a:r>
              <a:rPr lang="en-US" sz="2400" dirty="0" smtClean="0"/>
              <a:t> throughout the educational system.</a:t>
            </a:r>
          </a:p>
          <a:p>
            <a:pPr>
              <a:buFont typeface="Courier New" pitchFamily="49" charset="0"/>
              <a:buChar char="o"/>
            </a:pPr>
            <a:r>
              <a:rPr lang="en-US" sz="2400" dirty="0" smtClean="0"/>
              <a:t>The time to implement </a:t>
            </a:r>
            <a:r>
              <a:rPr lang="en-US" sz="2400" b="1" dirty="0" smtClean="0"/>
              <a:t>will take longer </a:t>
            </a:r>
            <a:r>
              <a:rPr lang="en-US" sz="2400" dirty="0" smtClean="0"/>
              <a:t> than traditional approaches.</a:t>
            </a:r>
          </a:p>
          <a:p>
            <a:pPr>
              <a:buFont typeface="Courier New" pitchFamily="49" charset="0"/>
              <a:buChar char="o"/>
            </a:pPr>
            <a:r>
              <a:rPr lang="en-US" sz="2400" dirty="0" smtClean="0"/>
              <a:t>Teachers must have </a:t>
            </a:r>
            <a:r>
              <a:rPr lang="en-US" sz="2400" b="1" dirty="0" smtClean="0"/>
              <a:t>access to outside resources </a:t>
            </a:r>
            <a:r>
              <a:rPr lang="en-US" sz="2400" dirty="0" smtClean="0"/>
              <a:t>and be willing to give up some control.</a:t>
            </a:r>
          </a:p>
          <a:p>
            <a:pPr>
              <a:buFont typeface="Courier New" pitchFamily="49" charset="0"/>
              <a:buChar char="o"/>
            </a:pPr>
            <a:r>
              <a:rPr lang="en-US" sz="2400" dirty="0" smtClean="0"/>
              <a:t>Teachers need to shift to </a:t>
            </a:r>
            <a:r>
              <a:rPr lang="en-US" sz="2400" b="1" dirty="0" smtClean="0"/>
              <a:t>authentic assessment</a:t>
            </a:r>
            <a:r>
              <a:rPr lang="en-US" sz="2400" dirty="0" smtClean="0"/>
              <a:t>.</a:t>
            </a:r>
          </a:p>
          <a:p>
            <a:pPr>
              <a:buFont typeface="Courier New" pitchFamily="49" charset="0"/>
              <a:buChar char="o"/>
            </a:pPr>
            <a:r>
              <a:rPr lang="en-US" sz="2400" dirty="0" smtClean="0"/>
              <a:t>Implementing thematic instruction is possible by using criterion and norm referenced testing within standardized assessment systems.  </a:t>
            </a:r>
            <a:endParaRPr lang="en-US" sz="2400" dirty="0"/>
          </a:p>
        </p:txBody>
      </p:sp>
      <p:pic>
        <p:nvPicPr>
          <p:cNvPr id="16387" name="Picture 3" descr="C:\Users\Amy\AppData\Local\Microsoft\Windows\Temporary Internet Files\Content.IE5\VPGD7YC6\MC900197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532" y="152401"/>
            <a:ext cx="211580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7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3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74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sz="4900" dirty="0" smtClean="0">
                <a:solidFill>
                  <a:schemeClr val="tx2"/>
                </a:solidFill>
              </a:rPr>
              <a:t/>
            </a:r>
            <a:br>
              <a:rPr lang="en-US" sz="4900" dirty="0" smtClean="0">
                <a:solidFill>
                  <a:schemeClr val="tx2"/>
                </a:solidFill>
              </a:rPr>
            </a:br>
            <a:r>
              <a:rPr lang="en-US" sz="4900" dirty="0" smtClean="0">
                <a:solidFill>
                  <a:schemeClr val="tx2"/>
                </a:solidFill>
              </a:rPr>
              <a:t>Practice</a:t>
            </a:r>
            <a:r>
              <a:rPr lang="en-US" dirty="0" smtClean="0">
                <a:solidFill>
                  <a:schemeClr val="tx2"/>
                </a:solidFill>
              </a:rPr>
              <a:t/>
            </a:r>
            <a:br>
              <a:rPr lang="en-US" dirty="0" smtClean="0">
                <a:solidFill>
                  <a:schemeClr val="tx2"/>
                </a:solidFill>
              </a:rPr>
            </a:br>
            <a:endParaRPr lang="en-US" dirty="0">
              <a:solidFill>
                <a:schemeClr val="tx2"/>
              </a:solidFill>
            </a:endParaRPr>
          </a:p>
        </p:txBody>
      </p:sp>
      <p:sp>
        <p:nvSpPr>
          <p:cNvPr id="3" name="Content Placeholder 2"/>
          <p:cNvSpPr>
            <a:spLocks noGrp="1"/>
          </p:cNvSpPr>
          <p:nvPr>
            <p:ph sz="quarter" idx="1"/>
          </p:nvPr>
        </p:nvSpPr>
        <p:spPr>
          <a:xfrm>
            <a:off x="1435697" y="2895600"/>
            <a:ext cx="6196405" cy="3513269"/>
          </a:xfrm>
        </p:spPr>
        <p:txBody>
          <a:bodyPr>
            <a:normAutofit fontScale="92500" lnSpcReduction="20000"/>
          </a:bodyPr>
          <a:lstStyle/>
          <a:p>
            <a:pPr marL="0" marR="0" lvl="0" indent="0">
              <a:lnSpc>
                <a:spcPct val="115000"/>
              </a:lnSpc>
              <a:spcBef>
                <a:spcPts val="0"/>
              </a:spcBef>
              <a:spcAft>
                <a:spcPts val="0"/>
              </a:spcAft>
              <a:buNone/>
            </a:pPr>
            <a:r>
              <a:rPr lang="en-US" dirty="0">
                <a:ea typeface="Calibri"/>
                <a:cs typeface="Times New Roman"/>
              </a:rPr>
              <a:t>W</a:t>
            </a:r>
            <a:r>
              <a:rPr lang="en-US" dirty="0" smtClean="0">
                <a:ea typeface="Calibri"/>
                <a:cs typeface="Times New Roman"/>
              </a:rPr>
              <a:t>hich </a:t>
            </a:r>
            <a:r>
              <a:rPr lang="en-US" dirty="0">
                <a:ea typeface="Calibri"/>
                <a:cs typeface="Times New Roman"/>
              </a:rPr>
              <a:t>of the </a:t>
            </a:r>
            <a:r>
              <a:rPr lang="en-US" dirty="0" smtClean="0">
                <a:ea typeface="Calibri"/>
                <a:cs typeface="Times New Roman"/>
              </a:rPr>
              <a:t>following </a:t>
            </a:r>
            <a:r>
              <a:rPr lang="en-US" dirty="0">
                <a:ea typeface="Calibri"/>
                <a:cs typeface="Times New Roman"/>
              </a:rPr>
              <a:t>are </a:t>
            </a:r>
            <a:r>
              <a:rPr lang="en-US" dirty="0" smtClean="0">
                <a:ea typeface="Calibri"/>
                <a:cs typeface="Times New Roman"/>
              </a:rPr>
              <a:t>non-textbook </a:t>
            </a:r>
            <a:r>
              <a:rPr lang="en-US" dirty="0">
                <a:ea typeface="Calibri"/>
                <a:cs typeface="Times New Roman"/>
              </a:rPr>
              <a:t>resources that can be used in theme-based instruction ?</a:t>
            </a:r>
          </a:p>
          <a:p>
            <a:pPr marL="0" marR="0" lvl="0" indent="0">
              <a:lnSpc>
                <a:spcPct val="115000"/>
              </a:lnSpc>
              <a:spcBef>
                <a:spcPts val="0"/>
              </a:spcBef>
              <a:spcAft>
                <a:spcPts val="0"/>
              </a:spcAft>
              <a:buNone/>
            </a:pPr>
            <a:r>
              <a:rPr lang="en-US" dirty="0" smtClean="0">
                <a:ea typeface="Calibri"/>
                <a:cs typeface="Times New Roman"/>
                <a:hlinkClick r:id="" action="ppaction://customshow?id=78"/>
              </a:rPr>
              <a:t>a. parents </a:t>
            </a:r>
            <a:r>
              <a:rPr lang="en-US" dirty="0">
                <a:ea typeface="Calibri"/>
                <a:cs typeface="Times New Roman"/>
                <a:hlinkClick r:id="" action="ppaction://customshow?id=78"/>
              </a:rPr>
              <a:t>as content experts</a:t>
            </a:r>
          </a:p>
          <a:p>
            <a:pPr marL="0" marR="0" lvl="0" indent="0">
              <a:lnSpc>
                <a:spcPct val="115000"/>
              </a:lnSpc>
              <a:spcBef>
                <a:spcPts val="0"/>
              </a:spcBef>
              <a:spcAft>
                <a:spcPts val="0"/>
              </a:spcAft>
              <a:buNone/>
            </a:pPr>
            <a:r>
              <a:rPr lang="en-US" dirty="0" smtClean="0">
                <a:ea typeface="Calibri"/>
                <a:cs typeface="Times New Roman"/>
                <a:hlinkClick r:id="" action="ppaction://customshow?id=78"/>
              </a:rPr>
              <a:t>b. community </a:t>
            </a:r>
            <a:r>
              <a:rPr lang="en-US" dirty="0">
                <a:ea typeface="Calibri"/>
                <a:cs typeface="Times New Roman"/>
                <a:hlinkClick r:id="" action="ppaction://customshow?id=78"/>
              </a:rPr>
              <a:t>leaders as content </a:t>
            </a:r>
            <a:r>
              <a:rPr lang="en-US" dirty="0" smtClean="0">
                <a:ea typeface="Calibri"/>
                <a:cs typeface="Times New Roman"/>
                <a:hlinkClick r:id="" action="ppaction://customshow?id=78"/>
              </a:rPr>
              <a:t> experts</a:t>
            </a:r>
            <a:endParaRPr lang="en-US" dirty="0">
              <a:ea typeface="Calibri"/>
              <a:cs typeface="Times New Roman"/>
              <a:hlinkClick r:id="" action="ppaction://customshow?id=78"/>
            </a:endParaRPr>
          </a:p>
          <a:p>
            <a:pPr marL="0" marR="0" lvl="0" indent="0">
              <a:lnSpc>
                <a:spcPct val="115000"/>
              </a:lnSpc>
              <a:spcBef>
                <a:spcPts val="0"/>
              </a:spcBef>
              <a:spcAft>
                <a:spcPts val="0"/>
              </a:spcAft>
              <a:buNone/>
            </a:pPr>
            <a:r>
              <a:rPr lang="en-US" dirty="0" smtClean="0">
                <a:ea typeface="Calibri"/>
                <a:cs typeface="Times New Roman"/>
                <a:hlinkClick r:id="" action="ppaction://customshow?id=78"/>
              </a:rPr>
              <a:t>c. current </a:t>
            </a:r>
            <a:r>
              <a:rPr lang="en-US" dirty="0">
                <a:ea typeface="Calibri"/>
                <a:cs typeface="Times New Roman"/>
                <a:hlinkClick r:id="" action="ppaction://customshow?id=78"/>
              </a:rPr>
              <a:t>events </a:t>
            </a:r>
          </a:p>
          <a:p>
            <a:pPr marL="0" marR="0" lvl="0" indent="0">
              <a:lnSpc>
                <a:spcPct val="115000"/>
              </a:lnSpc>
              <a:spcBef>
                <a:spcPts val="0"/>
              </a:spcBef>
              <a:spcAft>
                <a:spcPts val="0"/>
              </a:spcAft>
              <a:buNone/>
            </a:pPr>
            <a:r>
              <a:rPr lang="en-US" dirty="0" smtClean="0">
                <a:ea typeface="Calibri"/>
                <a:cs typeface="Times New Roman"/>
                <a:hlinkClick r:id="" action="ppaction://customshow?id=78"/>
              </a:rPr>
              <a:t>d. technologies</a:t>
            </a:r>
            <a:endParaRPr lang="en-US" dirty="0">
              <a:ea typeface="Calibri"/>
              <a:cs typeface="Times New Roman"/>
            </a:endParaRPr>
          </a:p>
          <a:p>
            <a:pPr marL="0" marR="0" lvl="0" indent="0">
              <a:lnSpc>
                <a:spcPct val="115000"/>
              </a:lnSpc>
              <a:spcBef>
                <a:spcPts val="0"/>
              </a:spcBef>
              <a:spcAft>
                <a:spcPts val="1000"/>
              </a:spcAft>
              <a:buNone/>
            </a:pPr>
            <a:r>
              <a:rPr lang="en-US" dirty="0" smtClean="0">
                <a:ea typeface="Calibri"/>
                <a:cs typeface="Times New Roman"/>
                <a:hlinkClick r:id="" action="ppaction://customshow?id=80"/>
              </a:rPr>
              <a:t>e. all </a:t>
            </a:r>
            <a:r>
              <a:rPr lang="en-US" dirty="0">
                <a:ea typeface="Calibri"/>
                <a:cs typeface="Times New Roman"/>
                <a:hlinkClick r:id="" action="ppaction://customshow?id=80"/>
              </a:rPr>
              <a:t>of the </a:t>
            </a:r>
            <a:r>
              <a:rPr lang="en-US" dirty="0" smtClean="0">
                <a:ea typeface="Calibri"/>
                <a:cs typeface="Times New Roman"/>
                <a:hlinkClick r:id="" action="ppaction://customshow?id=80"/>
              </a:rPr>
              <a:t>above</a:t>
            </a:r>
            <a:endParaRPr lang="en-US" dirty="0" smtClean="0">
              <a:ea typeface="Calibri"/>
              <a:cs typeface="Times New Roman"/>
            </a:endParaRPr>
          </a:p>
          <a:p>
            <a:pPr marL="0" marR="0" lvl="0" indent="0">
              <a:lnSpc>
                <a:spcPct val="115000"/>
              </a:lnSpc>
              <a:spcBef>
                <a:spcPts val="0"/>
              </a:spcBef>
              <a:spcAft>
                <a:spcPts val="1000"/>
              </a:spcAft>
              <a:buNone/>
            </a:pPr>
            <a:endParaRPr lang="en-US" dirty="0" smtClean="0">
              <a:ea typeface="Calibri"/>
              <a:cs typeface="Times New Roman"/>
            </a:endParaRPr>
          </a:p>
          <a:p>
            <a:pPr marL="0" marR="0" lvl="0" indent="0">
              <a:lnSpc>
                <a:spcPct val="115000"/>
              </a:lnSpc>
              <a:spcBef>
                <a:spcPts val="0"/>
              </a:spcBef>
              <a:spcAft>
                <a:spcPts val="1000"/>
              </a:spcAft>
              <a:buNone/>
            </a:pPr>
            <a:endParaRPr lang="en-US" dirty="0">
              <a:ea typeface="Calibri"/>
              <a:cs typeface="Times New Roman"/>
            </a:endParaRPr>
          </a:p>
          <a:p>
            <a:pPr marL="0" marR="0" lvl="0" indent="0">
              <a:lnSpc>
                <a:spcPct val="115000"/>
              </a:lnSpc>
              <a:spcBef>
                <a:spcPts val="0"/>
              </a:spcBef>
              <a:spcAft>
                <a:spcPts val="1000"/>
              </a:spcAft>
              <a:buNone/>
            </a:pPr>
            <a:endParaRPr lang="en-US" dirty="0" smtClean="0">
              <a:ea typeface="Calibri"/>
              <a:cs typeface="Times New Roman"/>
            </a:endParaRPr>
          </a:p>
          <a:p>
            <a:endParaRPr lang="en-US" dirty="0"/>
          </a:p>
          <a:p>
            <a:pPr marL="0" marR="0" lvl="0" indent="0">
              <a:lnSpc>
                <a:spcPct val="115000"/>
              </a:lnSpc>
              <a:spcBef>
                <a:spcPts val="0"/>
              </a:spcBef>
              <a:spcAft>
                <a:spcPts val="1000"/>
              </a:spcAft>
              <a:buNone/>
            </a:pPr>
            <a:endParaRPr lang="en-US" sz="1600" dirty="0" smtClean="0">
              <a:latin typeface="Times New Roman"/>
              <a:ea typeface="Calibri"/>
              <a:cs typeface="Times New Roman"/>
            </a:endParaRPr>
          </a:p>
          <a:p>
            <a:pPr marL="0" marR="0" lvl="0" indent="0">
              <a:lnSpc>
                <a:spcPct val="115000"/>
              </a:lnSpc>
              <a:spcBef>
                <a:spcPts val="0"/>
              </a:spcBef>
              <a:spcAft>
                <a:spcPts val="1000"/>
              </a:spcAft>
              <a:buNone/>
            </a:pPr>
            <a:endParaRPr lang="en-US" sz="2100" dirty="0">
              <a:latin typeface="Times New Roman"/>
              <a:ea typeface="Calibri"/>
              <a:cs typeface="Times New Roman"/>
            </a:endParaRPr>
          </a:p>
          <a:p>
            <a:pPr marL="0" marR="0" lvl="0" indent="0">
              <a:lnSpc>
                <a:spcPct val="115000"/>
              </a:lnSpc>
              <a:spcBef>
                <a:spcPts val="0"/>
              </a:spcBef>
              <a:spcAft>
                <a:spcPts val="1000"/>
              </a:spcAft>
              <a:buNone/>
            </a:pPr>
            <a:endParaRPr lang="en-US" sz="2100" dirty="0" smtClean="0">
              <a:latin typeface="Times New Roman"/>
              <a:ea typeface="Calibri"/>
              <a:cs typeface="Times New Roman"/>
            </a:endParaRPr>
          </a:p>
          <a:p>
            <a:pPr marL="0" marR="0" lvl="0" indent="0">
              <a:lnSpc>
                <a:spcPct val="115000"/>
              </a:lnSpc>
              <a:spcBef>
                <a:spcPts val="0"/>
              </a:spcBef>
              <a:spcAft>
                <a:spcPts val="1000"/>
              </a:spcAft>
              <a:buNone/>
            </a:pPr>
            <a:endParaRPr lang="en-US" sz="2100" dirty="0">
              <a:latin typeface="Calibri"/>
              <a:ea typeface="Calibri"/>
              <a:cs typeface="Times New Roman"/>
            </a:endParaRPr>
          </a:p>
          <a:p>
            <a:pPr marL="0" lvl="0" indent="0">
              <a:buClr>
                <a:srgbClr val="AA2B1E"/>
              </a:buClr>
              <a:buNone/>
            </a:pPr>
            <a:endParaRPr lang="en-US" sz="1600" i="1" dirty="0" smtClean="0">
              <a:solidFill>
                <a:srgbClr val="465E9C"/>
              </a:solidFill>
              <a:cs typeface="Times New Roman" pitchFamily="18" charset="0"/>
            </a:endParaRPr>
          </a:p>
          <a:p>
            <a:pPr marL="0" indent="0">
              <a:buNone/>
            </a:pPr>
            <a:endParaRPr lang="en-US" sz="2000" dirty="0"/>
          </a:p>
          <a:p>
            <a:pPr marL="0" indent="0">
              <a:buNone/>
            </a:pPr>
            <a:endParaRPr lang="en-US" sz="2000" dirty="0"/>
          </a:p>
        </p:txBody>
      </p:sp>
      <p:sp>
        <p:nvSpPr>
          <p:cNvPr id="5" name="TextBox 4"/>
          <p:cNvSpPr txBox="1"/>
          <p:nvPr/>
        </p:nvSpPr>
        <p:spPr>
          <a:xfrm>
            <a:off x="685800" y="1686129"/>
            <a:ext cx="7696200" cy="1708160"/>
          </a:xfrm>
          <a:prstGeom prst="rect">
            <a:avLst/>
          </a:prstGeom>
          <a:noFill/>
        </p:spPr>
        <p:txBody>
          <a:bodyPr wrap="square" rtlCol="0">
            <a:spAutoFit/>
          </a:bodyPr>
          <a:lstStyle/>
          <a:p>
            <a:endParaRPr lang="en-US" sz="2000" i="1"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To </a:t>
            </a:r>
            <a:r>
              <a:rPr lang="en-US" sz="2000" i="1" dirty="0">
                <a:latin typeface="Times New Roman" pitchFamily="18" charset="0"/>
                <a:cs typeface="Times New Roman" pitchFamily="18" charset="0"/>
              </a:rPr>
              <a:t>help </a:t>
            </a:r>
            <a:r>
              <a:rPr lang="en-US" sz="2000" i="1" dirty="0">
                <a:latin typeface="Franklin Gothic Book"/>
                <a:cs typeface="Times New Roman" pitchFamily="18" charset="0"/>
              </a:rPr>
              <a:t>you practice for the final assessment see if you can answer the following questions correctly</a:t>
            </a:r>
            <a:r>
              <a:rPr lang="en-US" sz="900" i="1" dirty="0" smtClean="0">
                <a:solidFill>
                  <a:srgbClr val="465E9C"/>
                </a:solidFill>
                <a:latin typeface="Franklin Gothic Book"/>
                <a:cs typeface="Times New Roman" pitchFamily="18" charset="0"/>
              </a:rPr>
              <a:t>.</a:t>
            </a:r>
          </a:p>
          <a:p>
            <a:endParaRPr lang="en-US" sz="900" i="1" dirty="0">
              <a:solidFill>
                <a:srgbClr val="465E9C"/>
              </a:solidFill>
              <a:latin typeface="Franklin Gothic Book"/>
              <a:cs typeface="Times New Roman" pitchFamily="18" charset="0"/>
            </a:endParaRPr>
          </a:p>
          <a:p>
            <a:r>
              <a:rPr lang="en-US" sz="900" i="1" dirty="0">
                <a:solidFill>
                  <a:srgbClr val="465E9C"/>
                </a:solidFill>
                <a:latin typeface="Franklin Gothic Book"/>
                <a:cs typeface="Times New Roman" pitchFamily="18" charset="0"/>
              </a:rPr>
              <a:t/>
            </a:r>
            <a:br>
              <a:rPr lang="en-US" sz="900" i="1" dirty="0">
                <a:solidFill>
                  <a:srgbClr val="465E9C"/>
                </a:solidFill>
                <a:latin typeface="Franklin Gothic Book"/>
                <a:cs typeface="Times New Roman" pitchFamily="18" charset="0"/>
              </a:rPr>
            </a:br>
            <a:r>
              <a:rPr lang="en-US" sz="900" dirty="0">
                <a:solidFill>
                  <a:prstClr val="black"/>
                </a:solidFill>
                <a:latin typeface="Times New Roman"/>
                <a:ea typeface="Calibri"/>
                <a:cs typeface="Times New Roman"/>
              </a:rPr>
              <a:t/>
            </a:r>
            <a:br>
              <a:rPr lang="en-US" sz="900" dirty="0">
                <a:solidFill>
                  <a:prstClr val="black"/>
                </a:solidFill>
                <a:latin typeface="Times New Roman"/>
                <a:ea typeface="Calibri"/>
                <a:cs typeface="Times New Roman"/>
              </a:rPr>
            </a:br>
            <a:endParaRPr lang="en-US" dirty="0"/>
          </a:p>
        </p:txBody>
      </p:sp>
    </p:spTree>
    <p:extLst>
      <p:ext uri="{BB962C8B-B14F-4D97-AF65-F5344CB8AC3E}">
        <p14:creationId xmlns:p14="http://schemas.microsoft.com/office/powerpoint/2010/main" val="1363820847"/>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4800" y="2886996"/>
            <a:ext cx="8469444" cy="3565646"/>
          </a:xfrm>
        </p:spPr>
        <p:txBody>
          <a:bodyPr>
            <a:noAutofit/>
          </a:bodyPr>
          <a:lstStyle/>
          <a:p>
            <a:pPr marL="0" indent="0">
              <a:buNone/>
            </a:pPr>
            <a:r>
              <a:rPr lang="en-US" sz="2400" b="1" dirty="0" smtClean="0"/>
              <a:t>Welcome to Theme Based Instruction (TBI):</a:t>
            </a:r>
            <a:r>
              <a:rPr lang="en-US" sz="2400" b="1" dirty="0"/>
              <a:t> </a:t>
            </a:r>
            <a:r>
              <a:rPr lang="en-US" sz="2400" b="1" dirty="0" smtClean="0"/>
              <a:t>t</a:t>
            </a:r>
            <a:r>
              <a:rPr lang="en-US" sz="2400" i="1" dirty="0" smtClean="0">
                <a:cs typeface="Times New Roman" pitchFamily="18" charset="0"/>
              </a:rPr>
              <a:t>his section will cover</a:t>
            </a:r>
            <a:r>
              <a:rPr lang="en-US" sz="2400" dirty="0" smtClean="0">
                <a:cs typeface="Times New Roman" pitchFamily="18" charset="0"/>
              </a:rPr>
              <a:t>: </a:t>
            </a:r>
          </a:p>
          <a:p>
            <a:pPr marL="0" indent="0">
              <a:buNone/>
            </a:pPr>
            <a:endParaRPr lang="en-US" sz="2400" dirty="0" smtClean="0">
              <a:cs typeface="Times New Roman" pitchFamily="18" charset="0"/>
            </a:endParaRPr>
          </a:p>
          <a:p>
            <a:pPr>
              <a:buFont typeface="Courier New" pitchFamily="49" charset="0"/>
              <a:buChar char="o"/>
            </a:pPr>
            <a:r>
              <a:rPr lang="en-US" sz="2400" dirty="0" smtClean="0">
                <a:cs typeface="Times New Roman" pitchFamily="18" charset="0"/>
              </a:rPr>
              <a:t>introduction to the content of this module, practice examples and final assessment</a:t>
            </a:r>
          </a:p>
          <a:p>
            <a:pPr>
              <a:buFont typeface="Courier New" pitchFamily="49" charset="0"/>
              <a:buChar char="o"/>
            </a:pPr>
            <a:r>
              <a:rPr lang="en-US" sz="2400" dirty="0" smtClean="0">
                <a:cs typeface="Times New Roman" pitchFamily="18" charset="0"/>
              </a:rPr>
              <a:t>instructional objectives </a:t>
            </a:r>
          </a:p>
          <a:p>
            <a:pPr>
              <a:buFont typeface="Courier New" pitchFamily="49" charset="0"/>
              <a:buChar char="o"/>
            </a:pPr>
            <a:r>
              <a:rPr lang="en-US" sz="2400" dirty="0" smtClean="0">
                <a:cs typeface="Times New Roman" pitchFamily="18" charset="0"/>
              </a:rPr>
              <a:t>overview of instruction </a:t>
            </a:r>
          </a:p>
        </p:txBody>
      </p:sp>
      <p:sp>
        <p:nvSpPr>
          <p:cNvPr id="2" name="Title 1"/>
          <p:cNvSpPr>
            <a:spLocks noGrp="1"/>
          </p:cNvSpPr>
          <p:nvPr>
            <p:ph type="title"/>
          </p:nvPr>
        </p:nvSpPr>
        <p:spPr/>
        <p:txBody>
          <a:bodyPr/>
          <a:lstStyle/>
          <a:p>
            <a:r>
              <a:rPr lang="en-US" dirty="0" smtClean="0">
                <a:solidFill>
                  <a:schemeClr val="tx2"/>
                </a:solidFill>
              </a:rPr>
              <a:t>Introduction</a:t>
            </a:r>
            <a:endParaRPr lang="en-US" dirty="0">
              <a:solidFill>
                <a:schemeClr val="tx2"/>
              </a:solidFill>
            </a:endParaRPr>
          </a:p>
        </p:txBody>
      </p:sp>
      <p:pic>
        <p:nvPicPr>
          <p:cNvPr id="10" name="Picture 7" descr="C:\Users\Amy\AppData\Local\Microsoft\Windows\Temporary Internet Files\Content.IE5\SCP9YYS7\MC900432677[1].png">
            <a:hlinkClick r:id="" action="ppaction://customshow?id=1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Amy\AppData\Local\Microsoft\Windows\Temporary Internet Files\Content.IE5\SCP9YYS7\MC900432677[1].png">
            <a:hlinkClick r:id="" action="ppaction://customshow?id=3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2"/>
          <p:cNvGrpSpPr>
            <a:grpSpLocks/>
          </p:cNvGrpSpPr>
          <p:nvPr/>
        </p:nvGrpSpPr>
        <p:grpSpPr bwMode="auto">
          <a:xfrm>
            <a:off x="3540115" y="6310399"/>
            <a:ext cx="790882" cy="486525"/>
            <a:chOff x="1824" y="633"/>
            <a:chExt cx="2834" cy="2849"/>
          </a:xfrm>
        </p:grpSpPr>
        <p:sp>
          <p:nvSpPr>
            <p:cNvPr id="13"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7"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07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sz="1100" i="1" dirty="0" smtClean="0">
                <a:solidFill>
                  <a:srgbClr val="465E9C"/>
                </a:solidFill>
                <a:latin typeface="Franklin Gothic Book"/>
                <a:ea typeface="+mn-ea"/>
                <a:cs typeface="Times New Roman" pitchFamily="18" charset="0"/>
              </a:rPr>
              <a:t>.</a:t>
            </a:r>
            <a:r>
              <a:rPr lang="en-US" sz="1100" i="1" dirty="0">
                <a:solidFill>
                  <a:srgbClr val="465E9C"/>
                </a:solidFill>
                <a:latin typeface="Franklin Gothic Book"/>
                <a:ea typeface="+mn-ea"/>
                <a:cs typeface="Times New Roman" pitchFamily="18" charset="0"/>
              </a:rPr>
              <a:t/>
            </a:r>
            <a:br>
              <a:rPr lang="en-US" sz="1100" i="1" dirty="0">
                <a:solidFill>
                  <a:srgbClr val="465E9C"/>
                </a:solidFill>
                <a:latin typeface="Franklin Gothic Book"/>
                <a:ea typeface="+mn-ea"/>
                <a:cs typeface="Times New Roman" pitchFamily="18" charset="0"/>
              </a:rPr>
            </a:br>
            <a:r>
              <a:rPr lang="en-US" sz="1100" dirty="0">
                <a:solidFill>
                  <a:prstClr val="black"/>
                </a:solidFill>
                <a:latin typeface="Times New Roman"/>
                <a:ea typeface="Calibri"/>
                <a:cs typeface="Times New Roman"/>
              </a:rPr>
              <a:t/>
            </a:r>
            <a:br>
              <a:rPr lang="en-US" sz="1100" dirty="0">
                <a:solidFill>
                  <a:prstClr val="black"/>
                </a:solidFill>
                <a:latin typeface="Times New Roman"/>
                <a:ea typeface="Calibri"/>
                <a:cs typeface="Times New Roman"/>
              </a:rPr>
            </a:br>
            <a:endParaRPr lang="en-US" dirty="0">
              <a:solidFill>
                <a:schemeClr val="tx2"/>
              </a:solidFill>
            </a:endParaRPr>
          </a:p>
        </p:txBody>
      </p:sp>
      <p:sp>
        <p:nvSpPr>
          <p:cNvPr id="3" name="Content Placeholder 2"/>
          <p:cNvSpPr>
            <a:spLocks noGrp="1"/>
          </p:cNvSpPr>
          <p:nvPr>
            <p:ph sz="quarter" idx="1"/>
          </p:nvPr>
        </p:nvSpPr>
        <p:spPr>
          <a:xfrm>
            <a:off x="1447800" y="2133600"/>
            <a:ext cx="6196405" cy="3603812"/>
          </a:xfrm>
        </p:spPr>
        <p:txBody>
          <a:bodyPr>
            <a:normAutofit/>
          </a:bodyPr>
          <a:lstStyle/>
          <a:p>
            <a:pPr marL="0" marR="0" lvl="0" indent="0">
              <a:lnSpc>
                <a:spcPct val="115000"/>
              </a:lnSpc>
              <a:spcBef>
                <a:spcPts val="0"/>
              </a:spcBef>
              <a:spcAft>
                <a:spcPts val="0"/>
              </a:spcAft>
              <a:buNone/>
            </a:pPr>
            <a:endParaRPr lang="en-US" sz="1600" dirty="0" smtClean="0">
              <a:ea typeface="Calibri"/>
              <a:cs typeface="Times New Roman"/>
            </a:endParaRPr>
          </a:p>
          <a:p>
            <a:pPr marL="0" marR="0" lvl="0" indent="0">
              <a:lnSpc>
                <a:spcPct val="115000"/>
              </a:lnSpc>
              <a:spcBef>
                <a:spcPts val="0"/>
              </a:spcBef>
              <a:spcAft>
                <a:spcPts val="0"/>
              </a:spcAft>
              <a:buNone/>
            </a:pPr>
            <a:endParaRPr lang="en-US" sz="1600" dirty="0">
              <a:ea typeface="Calibri"/>
              <a:cs typeface="Times New Roman"/>
            </a:endParaRPr>
          </a:p>
          <a:p>
            <a:pPr marL="0" marR="0" lvl="0" indent="0">
              <a:lnSpc>
                <a:spcPct val="115000"/>
              </a:lnSpc>
              <a:spcBef>
                <a:spcPts val="0"/>
              </a:spcBef>
              <a:spcAft>
                <a:spcPts val="0"/>
              </a:spcAft>
              <a:buNone/>
            </a:pPr>
            <a:r>
              <a:rPr lang="en-US" sz="2400" dirty="0" smtClean="0">
                <a:ea typeface="Calibri"/>
                <a:cs typeface="Times New Roman"/>
              </a:rPr>
              <a:t>Keep Trying!</a:t>
            </a:r>
          </a:p>
          <a:p>
            <a:pPr marL="0" marR="0" lvl="0" indent="0">
              <a:lnSpc>
                <a:spcPct val="115000"/>
              </a:lnSpc>
              <a:spcBef>
                <a:spcPts val="0"/>
              </a:spcBef>
              <a:spcAft>
                <a:spcPts val="0"/>
              </a:spcAft>
              <a:buNone/>
            </a:pPr>
            <a:endParaRPr lang="en-US" sz="2400" dirty="0">
              <a:ea typeface="Calibri"/>
              <a:cs typeface="Times New Roman"/>
            </a:endParaRPr>
          </a:p>
          <a:p>
            <a:pPr marL="0" marR="0" lvl="0" indent="0">
              <a:lnSpc>
                <a:spcPct val="115000"/>
              </a:lnSpc>
              <a:spcBef>
                <a:spcPts val="0"/>
              </a:spcBef>
              <a:spcAft>
                <a:spcPts val="0"/>
              </a:spcAft>
              <a:buNone/>
            </a:pPr>
            <a:r>
              <a:rPr lang="en-US" sz="2400" dirty="0" smtClean="0">
                <a:ea typeface="Calibri"/>
                <a:cs typeface="Times New Roman"/>
              </a:rPr>
              <a:t>Parents </a:t>
            </a:r>
            <a:r>
              <a:rPr lang="en-US" sz="2400" dirty="0">
                <a:ea typeface="Calibri"/>
                <a:cs typeface="Times New Roman"/>
              </a:rPr>
              <a:t>as </a:t>
            </a:r>
            <a:r>
              <a:rPr lang="en-US" sz="2400" b="1" dirty="0">
                <a:ea typeface="Calibri"/>
                <a:cs typeface="Times New Roman"/>
              </a:rPr>
              <a:t>content </a:t>
            </a:r>
            <a:r>
              <a:rPr lang="en-US" sz="2400" b="1" dirty="0" smtClean="0">
                <a:ea typeface="Calibri"/>
                <a:cs typeface="Times New Roman"/>
              </a:rPr>
              <a:t>experts, community </a:t>
            </a:r>
            <a:r>
              <a:rPr lang="en-US" sz="2400" b="1" dirty="0">
                <a:ea typeface="Calibri"/>
                <a:cs typeface="Times New Roman"/>
              </a:rPr>
              <a:t>leaders </a:t>
            </a:r>
            <a:r>
              <a:rPr lang="en-US" sz="2400" b="1" dirty="0" smtClean="0">
                <a:ea typeface="Calibri"/>
                <a:cs typeface="Times New Roman"/>
              </a:rPr>
              <a:t>, content experts, current </a:t>
            </a:r>
            <a:r>
              <a:rPr lang="en-US" sz="2400" b="1" dirty="0">
                <a:ea typeface="Calibri"/>
                <a:cs typeface="Times New Roman"/>
              </a:rPr>
              <a:t>events </a:t>
            </a:r>
            <a:r>
              <a:rPr lang="en-US" sz="2400" b="1" dirty="0" smtClean="0">
                <a:ea typeface="Calibri"/>
                <a:cs typeface="Times New Roman"/>
              </a:rPr>
              <a:t> and technologies </a:t>
            </a:r>
            <a:r>
              <a:rPr lang="en-US" sz="2400" dirty="0" smtClean="0">
                <a:ea typeface="Calibri"/>
                <a:cs typeface="Times New Roman"/>
              </a:rPr>
              <a:t>are all non-textbook resources,  These are just some of the resources that  are important to include in theme-based instruction.</a:t>
            </a:r>
          </a:p>
          <a:p>
            <a:endParaRPr lang="en-US" sz="1600" dirty="0"/>
          </a:p>
          <a:p>
            <a:pPr marL="0" marR="0" lvl="0" indent="0">
              <a:lnSpc>
                <a:spcPct val="115000"/>
              </a:lnSpc>
              <a:spcBef>
                <a:spcPts val="0"/>
              </a:spcBef>
              <a:spcAft>
                <a:spcPts val="1000"/>
              </a:spcAft>
              <a:buNone/>
            </a:pPr>
            <a:endParaRPr lang="en-US" sz="1600" dirty="0" smtClean="0">
              <a:latin typeface="Times New Roman"/>
              <a:ea typeface="Calibri"/>
              <a:cs typeface="Times New Roman"/>
            </a:endParaRPr>
          </a:p>
          <a:p>
            <a:pPr marL="0" marR="0" lvl="0" indent="0">
              <a:lnSpc>
                <a:spcPct val="115000"/>
              </a:lnSpc>
              <a:spcBef>
                <a:spcPts val="0"/>
              </a:spcBef>
              <a:spcAft>
                <a:spcPts val="1000"/>
              </a:spcAft>
              <a:buNone/>
            </a:pPr>
            <a:endParaRPr lang="en-US" sz="2100" dirty="0">
              <a:latin typeface="Times New Roman"/>
              <a:ea typeface="Calibri"/>
              <a:cs typeface="Times New Roman"/>
            </a:endParaRPr>
          </a:p>
          <a:p>
            <a:pPr marL="0" marR="0" lvl="0" indent="0">
              <a:lnSpc>
                <a:spcPct val="115000"/>
              </a:lnSpc>
              <a:spcBef>
                <a:spcPts val="0"/>
              </a:spcBef>
              <a:spcAft>
                <a:spcPts val="1000"/>
              </a:spcAft>
              <a:buNone/>
            </a:pPr>
            <a:endParaRPr lang="en-US" sz="2100" dirty="0" smtClean="0">
              <a:latin typeface="Times New Roman"/>
              <a:ea typeface="Calibri"/>
              <a:cs typeface="Times New Roman"/>
            </a:endParaRPr>
          </a:p>
          <a:p>
            <a:pPr marL="0" marR="0" lvl="0" indent="0">
              <a:lnSpc>
                <a:spcPct val="115000"/>
              </a:lnSpc>
              <a:spcBef>
                <a:spcPts val="0"/>
              </a:spcBef>
              <a:spcAft>
                <a:spcPts val="1000"/>
              </a:spcAft>
              <a:buNone/>
            </a:pPr>
            <a:endParaRPr lang="en-US" sz="2100" dirty="0">
              <a:latin typeface="Calibri"/>
              <a:ea typeface="Calibri"/>
              <a:cs typeface="Times New Roman"/>
            </a:endParaRPr>
          </a:p>
          <a:p>
            <a:pPr marL="0" lvl="0" indent="0">
              <a:buClr>
                <a:srgbClr val="AA2B1E"/>
              </a:buClr>
              <a:buNone/>
            </a:pPr>
            <a:endParaRPr lang="en-US" sz="1600" i="1" dirty="0" smtClean="0">
              <a:solidFill>
                <a:srgbClr val="465E9C"/>
              </a:solidFill>
              <a:cs typeface="Times New Roman" pitchFamily="18" charset="0"/>
            </a:endParaRPr>
          </a:p>
          <a:p>
            <a:pPr marL="0" indent="0">
              <a:buNone/>
            </a:pPr>
            <a:endParaRPr lang="en-US" sz="2000" dirty="0"/>
          </a:p>
          <a:p>
            <a:pPr marL="0" indent="0">
              <a:buNone/>
            </a:pPr>
            <a:endParaRPr lang="en-US" sz="2000" dirty="0"/>
          </a:p>
        </p:txBody>
      </p:sp>
      <p:pic>
        <p:nvPicPr>
          <p:cNvPr id="13" name="Picture 3" descr="C:\Users\Amy\AppData\Local\Microsoft\Windows\Temporary Internet Files\Content.IE5\6MJSJI9Q\MC900432670[1].png">
            <a:hlinkClick r:id="" action="ppaction://customshow?id=79"/>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517716" y="5334000"/>
            <a:ext cx="1142857" cy="1142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my\AppData\Local\Microsoft\Windows\Temporary Internet Files\Content.IE5\SCP9YYS7\MC900433818[1].pn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62000" y="6858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06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t>All of those are non-textbook resources.</a:t>
            </a:r>
          </a:p>
          <a:p>
            <a:pPr marL="0" indent="0">
              <a:buNone/>
            </a:pPr>
            <a:endParaRPr lang="en-US" dirty="0"/>
          </a:p>
        </p:txBody>
      </p:sp>
      <p:pic>
        <p:nvPicPr>
          <p:cNvPr id="1027" name="Picture 3" descr="C:\Users\Amy\AppData\Local\Microsoft\Windows\Temporary Internet Files\Content.IE5\6MJSJI9Q\MC900434910[1].png">
            <a:hlinkClick r:id="" action="ppaction://customshow?id=79"/>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13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sz="4900" dirty="0" smtClean="0">
                <a:solidFill>
                  <a:schemeClr val="tx2"/>
                </a:solidFill>
              </a:rPr>
              <a:t/>
            </a:r>
            <a:br>
              <a:rPr lang="en-US" sz="4900" dirty="0" smtClean="0">
                <a:solidFill>
                  <a:schemeClr val="tx2"/>
                </a:solidFill>
              </a:rPr>
            </a:br>
            <a:r>
              <a:rPr lang="en-US" sz="4900" dirty="0" smtClean="0">
                <a:solidFill>
                  <a:schemeClr val="tx2"/>
                </a:solidFill>
              </a:rPr>
              <a:t>Practice</a:t>
            </a:r>
            <a:r>
              <a:rPr lang="en-US" dirty="0" smtClean="0">
                <a:solidFill>
                  <a:schemeClr val="tx2"/>
                </a:solidFill>
              </a:rPr>
              <a:t/>
            </a:r>
            <a:br>
              <a:rPr lang="en-US" dirty="0" smtClean="0">
                <a:solidFill>
                  <a:schemeClr val="tx2"/>
                </a:solidFill>
              </a:rPr>
            </a:br>
            <a:r>
              <a:rPr lang="en-US" sz="1100" i="1" dirty="0">
                <a:solidFill>
                  <a:srgbClr val="465E9C"/>
                </a:solidFill>
                <a:latin typeface="Franklin Gothic Book"/>
                <a:ea typeface="+mn-ea"/>
                <a:cs typeface="Times New Roman" pitchFamily="18" charset="0"/>
              </a:rPr>
              <a:t/>
            </a:r>
            <a:br>
              <a:rPr lang="en-US" sz="1100" i="1" dirty="0">
                <a:solidFill>
                  <a:srgbClr val="465E9C"/>
                </a:solidFill>
                <a:latin typeface="Franklin Gothic Book"/>
                <a:ea typeface="+mn-ea"/>
                <a:cs typeface="Times New Roman" pitchFamily="18" charset="0"/>
              </a:rPr>
            </a:br>
            <a:r>
              <a:rPr lang="en-US" sz="1100" dirty="0">
                <a:solidFill>
                  <a:prstClr val="black"/>
                </a:solidFill>
                <a:latin typeface="Times New Roman"/>
                <a:ea typeface="Calibri"/>
                <a:cs typeface="Times New Roman"/>
              </a:rPr>
              <a:t/>
            </a:r>
            <a:br>
              <a:rPr lang="en-US" sz="1100" dirty="0">
                <a:solidFill>
                  <a:prstClr val="black"/>
                </a:solidFill>
                <a:latin typeface="Times New Roman"/>
                <a:ea typeface="Calibri"/>
                <a:cs typeface="Times New Roman"/>
              </a:rPr>
            </a:br>
            <a:endParaRPr lang="en-US" dirty="0">
              <a:solidFill>
                <a:schemeClr val="tx2"/>
              </a:solidFill>
            </a:endParaRPr>
          </a:p>
        </p:txBody>
      </p:sp>
      <p:sp>
        <p:nvSpPr>
          <p:cNvPr id="3" name="Content Placeholder 2"/>
          <p:cNvSpPr>
            <a:spLocks noGrp="1"/>
          </p:cNvSpPr>
          <p:nvPr>
            <p:ph sz="quarter" idx="1"/>
          </p:nvPr>
        </p:nvSpPr>
        <p:spPr/>
        <p:txBody>
          <a:bodyPr>
            <a:normAutofit/>
          </a:bodyPr>
          <a:lstStyle/>
          <a:p>
            <a:pPr marL="0" marR="0" lvl="0" indent="0">
              <a:lnSpc>
                <a:spcPct val="115000"/>
              </a:lnSpc>
              <a:spcBef>
                <a:spcPts val="0"/>
              </a:spcBef>
              <a:spcAft>
                <a:spcPts val="0"/>
              </a:spcAft>
              <a:buNone/>
            </a:pPr>
            <a:endParaRPr lang="en-US" sz="1600" dirty="0" smtClean="0">
              <a:ea typeface="Calibri"/>
              <a:cs typeface="Times New Roman"/>
            </a:endParaRPr>
          </a:p>
          <a:p>
            <a:pPr marL="0" lvl="0" indent="0">
              <a:lnSpc>
                <a:spcPct val="115000"/>
              </a:lnSpc>
              <a:spcBef>
                <a:spcPts val="0"/>
              </a:spcBef>
              <a:buClr>
                <a:srgbClr val="AA2B1E"/>
              </a:buClr>
              <a:buNone/>
            </a:pPr>
            <a:endParaRPr lang="en-US" dirty="0" smtClean="0">
              <a:ea typeface="Calibri"/>
              <a:cs typeface="Times New Roman"/>
            </a:endParaRPr>
          </a:p>
          <a:p>
            <a:pPr marL="0" lvl="0" indent="0">
              <a:lnSpc>
                <a:spcPct val="115000"/>
              </a:lnSpc>
              <a:spcBef>
                <a:spcPts val="0"/>
              </a:spcBef>
              <a:buClr>
                <a:srgbClr val="AA2B1E"/>
              </a:buClr>
              <a:buNone/>
            </a:pPr>
            <a:r>
              <a:rPr lang="en-US" dirty="0" smtClean="0">
                <a:ea typeface="Calibri"/>
                <a:cs typeface="Times New Roman"/>
              </a:rPr>
              <a:t>Which kind of teachers use </a:t>
            </a:r>
            <a:r>
              <a:rPr lang="en-US" dirty="0">
                <a:ea typeface="Calibri"/>
                <a:cs typeface="Times New Roman"/>
              </a:rPr>
              <a:t>theme-based instruction?</a:t>
            </a:r>
          </a:p>
          <a:p>
            <a:pPr marL="182880" lvl="0" indent="0">
              <a:lnSpc>
                <a:spcPct val="115000"/>
              </a:lnSpc>
              <a:spcBef>
                <a:spcPts val="0"/>
              </a:spcBef>
              <a:buClr>
                <a:srgbClr val="AA2B1E"/>
              </a:buClr>
              <a:buNone/>
            </a:pPr>
            <a:r>
              <a:rPr lang="en-US" dirty="0">
                <a:solidFill>
                  <a:prstClr val="black"/>
                </a:solidFill>
                <a:ea typeface="Calibri"/>
                <a:cs typeface="Times New Roman"/>
                <a:hlinkClick r:id="" action="ppaction://customshow?id=81"/>
              </a:rPr>
              <a:t>a. Pre-k-8 teachers</a:t>
            </a:r>
          </a:p>
          <a:p>
            <a:pPr marL="182880" lvl="0" indent="0">
              <a:lnSpc>
                <a:spcPct val="115000"/>
              </a:lnSpc>
              <a:spcBef>
                <a:spcPts val="0"/>
              </a:spcBef>
              <a:buClr>
                <a:srgbClr val="AA2B1E"/>
              </a:buClr>
              <a:buNone/>
            </a:pPr>
            <a:r>
              <a:rPr lang="en-US" dirty="0">
                <a:solidFill>
                  <a:prstClr val="black"/>
                </a:solidFill>
                <a:ea typeface="Calibri"/>
                <a:cs typeface="Times New Roman"/>
                <a:hlinkClick r:id="" action="ppaction://customshow?id=81"/>
              </a:rPr>
              <a:t>b. High school teachers</a:t>
            </a:r>
          </a:p>
          <a:p>
            <a:pPr marL="182880" lvl="0" indent="0">
              <a:lnSpc>
                <a:spcPct val="115000"/>
              </a:lnSpc>
              <a:spcBef>
                <a:spcPts val="0"/>
              </a:spcBef>
              <a:buClr>
                <a:srgbClr val="AA2B1E"/>
              </a:buClr>
              <a:buNone/>
            </a:pPr>
            <a:r>
              <a:rPr lang="en-US" dirty="0">
                <a:solidFill>
                  <a:prstClr val="black"/>
                </a:solidFill>
                <a:ea typeface="Calibri"/>
                <a:cs typeface="Times New Roman"/>
                <a:hlinkClick r:id="" action="ppaction://customshow?id=81"/>
              </a:rPr>
              <a:t>c. College teachers</a:t>
            </a:r>
            <a:endParaRPr lang="en-US" dirty="0">
              <a:solidFill>
                <a:prstClr val="black"/>
              </a:solidFill>
              <a:ea typeface="Calibri"/>
              <a:cs typeface="Times New Roman"/>
            </a:endParaRPr>
          </a:p>
          <a:p>
            <a:pPr marL="182880" lvl="0" indent="0">
              <a:lnSpc>
                <a:spcPct val="115000"/>
              </a:lnSpc>
              <a:spcBef>
                <a:spcPts val="0"/>
              </a:spcBef>
              <a:buClr>
                <a:srgbClr val="AA2B1E"/>
              </a:buClr>
              <a:buNone/>
            </a:pPr>
            <a:r>
              <a:rPr lang="en-US" dirty="0" smtClean="0">
                <a:solidFill>
                  <a:prstClr val="black"/>
                </a:solidFill>
                <a:cs typeface="Times New Roman"/>
                <a:hlinkClick r:id="" action="ppaction://customshow?id=82"/>
              </a:rPr>
              <a:t>d. All of the above</a:t>
            </a:r>
            <a:endParaRPr lang="en-US" dirty="0" smtClean="0">
              <a:solidFill>
                <a:prstClr val="black"/>
              </a:solidFill>
            </a:endParaRPr>
          </a:p>
          <a:p>
            <a:endParaRPr lang="en-US" sz="1600" dirty="0" smtClean="0"/>
          </a:p>
          <a:p>
            <a:pPr marL="0" marR="0" lvl="0" indent="0">
              <a:lnSpc>
                <a:spcPct val="115000"/>
              </a:lnSpc>
              <a:spcBef>
                <a:spcPts val="0"/>
              </a:spcBef>
              <a:spcAft>
                <a:spcPts val="1000"/>
              </a:spcAft>
              <a:buNone/>
            </a:pPr>
            <a:endParaRPr lang="en-US" sz="1600" dirty="0" smtClean="0">
              <a:latin typeface="Times New Roman"/>
              <a:ea typeface="Calibri"/>
              <a:cs typeface="Times New Roman"/>
            </a:endParaRPr>
          </a:p>
          <a:p>
            <a:pPr marL="0" marR="0" lvl="0" indent="0">
              <a:lnSpc>
                <a:spcPct val="115000"/>
              </a:lnSpc>
              <a:spcBef>
                <a:spcPts val="0"/>
              </a:spcBef>
              <a:spcAft>
                <a:spcPts val="1000"/>
              </a:spcAft>
              <a:buNone/>
            </a:pPr>
            <a:endParaRPr lang="en-US" sz="2100" dirty="0">
              <a:latin typeface="Times New Roman"/>
              <a:ea typeface="Calibri"/>
              <a:cs typeface="Times New Roman"/>
            </a:endParaRPr>
          </a:p>
          <a:p>
            <a:pPr marL="0" marR="0" lvl="0" indent="0">
              <a:lnSpc>
                <a:spcPct val="115000"/>
              </a:lnSpc>
              <a:spcBef>
                <a:spcPts val="0"/>
              </a:spcBef>
              <a:spcAft>
                <a:spcPts val="1000"/>
              </a:spcAft>
              <a:buNone/>
            </a:pPr>
            <a:endParaRPr lang="en-US" sz="2100" dirty="0" smtClean="0">
              <a:latin typeface="Times New Roman"/>
              <a:ea typeface="Calibri"/>
              <a:cs typeface="Times New Roman"/>
            </a:endParaRPr>
          </a:p>
          <a:p>
            <a:pPr marL="0" marR="0" lvl="0" indent="0">
              <a:lnSpc>
                <a:spcPct val="115000"/>
              </a:lnSpc>
              <a:spcBef>
                <a:spcPts val="0"/>
              </a:spcBef>
              <a:spcAft>
                <a:spcPts val="1000"/>
              </a:spcAft>
              <a:buNone/>
            </a:pPr>
            <a:endParaRPr lang="en-US" sz="2100" dirty="0">
              <a:latin typeface="Calibri"/>
              <a:ea typeface="Calibri"/>
              <a:cs typeface="Times New Roman"/>
            </a:endParaRPr>
          </a:p>
          <a:p>
            <a:pPr marL="0" lvl="0" indent="0">
              <a:buClr>
                <a:srgbClr val="AA2B1E"/>
              </a:buClr>
              <a:buNone/>
            </a:pPr>
            <a:endParaRPr lang="en-US" sz="1600" i="1" dirty="0" smtClean="0">
              <a:solidFill>
                <a:srgbClr val="465E9C"/>
              </a:solidFill>
              <a:cs typeface="Times New Roman" pitchFamily="18" charset="0"/>
            </a:endParaRP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06378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type="subTitle" idx="4294967295"/>
          </p:nvPr>
        </p:nvSpPr>
        <p:spPr>
          <a:xfrm>
            <a:off x="1752486" y="2667000"/>
            <a:ext cx="5711825" cy="2746375"/>
          </a:xfrm>
        </p:spPr>
        <p:txBody>
          <a:bodyPr>
            <a:normAutofit/>
          </a:bodyPr>
          <a:lstStyle/>
          <a:p>
            <a:pPr marL="0" indent="0">
              <a:buNone/>
            </a:pPr>
            <a:r>
              <a:rPr lang="en-US" sz="2800" dirty="0" smtClean="0">
                <a:solidFill>
                  <a:schemeClr val="tx1"/>
                </a:solidFill>
              </a:rPr>
              <a:t>Try Again!</a:t>
            </a:r>
          </a:p>
          <a:p>
            <a:pPr marL="0" indent="0">
              <a:buNone/>
            </a:pPr>
            <a:endParaRPr lang="en-US" sz="2800" dirty="0" smtClean="0">
              <a:solidFill>
                <a:schemeClr val="tx1"/>
              </a:solidFill>
            </a:endParaRPr>
          </a:p>
          <a:p>
            <a:pPr marL="0" indent="0">
              <a:buNone/>
            </a:pPr>
            <a:r>
              <a:rPr lang="en-US" sz="2800" dirty="0" smtClean="0">
                <a:solidFill>
                  <a:schemeClr val="tx1"/>
                </a:solidFill>
              </a:rPr>
              <a:t>All teachers use theme-based instruction.  This includes K-8, high school and college instructors.</a:t>
            </a:r>
            <a:endParaRPr lang="en-US" sz="2800" dirty="0">
              <a:solidFill>
                <a:schemeClr val="tx1"/>
              </a:solidFill>
            </a:endParaRPr>
          </a:p>
        </p:txBody>
      </p:sp>
      <p:pic>
        <p:nvPicPr>
          <p:cNvPr id="2050" name="Picture 2" descr="C:\Users\Amy\AppData\Local\Microsoft\Windows\Temporary Internet Files\Content.IE5\SCP9YYS7\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38200" y="5334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1].png">
            <a:hlinkClick r:id="" action="ppaction://customshow?id=83"/>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391400" y="5181600"/>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56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t>All teachers use Theme Based Instruction.</a:t>
            </a:r>
          </a:p>
          <a:p>
            <a:pPr marL="0" indent="0">
              <a:buNone/>
            </a:pPr>
            <a:endParaRPr lang="en-US" dirty="0"/>
          </a:p>
        </p:txBody>
      </p:sp>
      <p:pic>
        <p:nvPicPr>
          <p:cNvPr id="1027" name="Picture 3" descr="C:\Users\Amy\AppData\Local\Microsoft\Windows\Temporary Internet Files\Content.IE5\6MJSJI9Q\MC900434910[1].png">
            <a:hlinkClick r:id="" action="ppaction://customshow?id=83"/>
          </p:cNvPr>
          <p:cNvPicPr>
            <a:picLocks noGrp="1" noChangeAspect="1" noChangeArrowheads="1"/>
          </p:cNvPicPr>
          <p:nvPr>
            <p:ph sz="quarter" idx="2"/>
          </p:nvPr>
        </p:nvPicPr>
        <p:blipFill>
          <a:blip r:embed="rId2">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54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1718482"/>
            <a:ext cx="6196405" cy="4434287"/>
          </a:xfrm>
        </p:spPr>
        <p:txBody>
          <a:bodyPr>
            <a:normAutofit/>
          </a:bodyPr>
          <a:lstStyle/>
          <a:p>
            <a:pPr marL="0" marR="0" lvl="0" indent="0">
              <a:lnSpc>
                <a:spcPct val="115000"/>
              </a:lnSpc>
              <a:spcBef>
                <a:spcPts val="0"/>
              </a:spcBef>
              <a:spcAft>
                <a:spcPts val="0"/>
              </a:spcAft>
              <a:buNone/>
            </a:pP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rPr>
              <a:t>Which </a:t>
            </a:r>
            <a:r>
              <a:rPr lang="en-US" dirty="0">
                <a:ea typeface="Calibri"/>
                <a:cs typeface="Times New Roman"/>
              </a:rPr>
              <a:t>fruit/vegetable is </a:t>
            </a:r>
            <a:r>
              <a:rPr lang="en-US" dirty="0" smtClean="0">
                <a:ea typeface="Calibri"/>
                <a:cs typeface="Times New Roman"/>
              </a:rPr>
              <a:t>most like Kolb’s Theory </a:t>
            </a:r>
            <a:r>
              <a:rPr lang="en-US" dirty="0">
                <a:ea typeface="Calibri"/>
                <a:cs typeface="Times New Roman"/>
              </a:rPr>
              <a:t>(</a:t>
            </a:r>
            <a:r>
              <a:rPr lang="en-US" dirty="0" smtClean="0">
                <a:ea typeface="Calibri"/>
                <a:cs typeface="Times New Roman"/>
              </a:rPr>
              <a:t>that </a:t>
            </a:r>
            <a:r>
              <a:rPr lang="en-US" dirty="0">
                <a:ea typeface="Calibri"/>
                <a:cs typeface="Times New Roman"/>
              </a:rPr>
              <a:t>each level is a </a:t>
            </a:r>
            <a:r>
              <a:rPr lang="en-US" dirty="0" smtClean="0">
                <a:ea typeface="Calibri"/>
                <a:cs typeface="Times New Roman"/>
              </a:rPr>
              <a:t>layer) ?</a:t>
            </a:r>
          </a:p>
          <a:p>
            <a:pPr marL="0" marR="0" lvl="0" indent="0">
              <a:lnSpc>
                <a:spcPct val="115000"/>
              </a:lnSpc>
              <a:spcBef>
                <a:spcPts val="0"/>
              </a:spcBef>
              <a:spcAft>
                <a:spcPts val="0"/>
              </a:spcAft>
              <a:buNone/>
            </a:pPr>
            <a:endParaRPr lang="en-US" dirty="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rPr>
              <a:t>a. </a:t>
            </a:r>
            <a:r>
              <a:rPr lang="en-US" dirty="0" smtClean="0">
                <a:ea typeface="Calibri"/>
                <a:cs typeface="Times New Roman"/>
                <a:hlinkClick r:id="" action="ppaction://customshow?id=84"/>
              </a:rPr>
              <a:t>Apple</a:t>
            </a:r>
            <a:endParaRPr lang="en-US" dirty="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rPr>
              <a:t>b. </a:t>
            </a:r>
            <a:r>
              <a:rPr lang="en-US" dirty="0" smtClean="0">
                <a:ea typeface="Calibri"/>
                <a:cs typeface="Times New Roman"/>
                <a:hlinkClick r:id="" action="ppaction://customshow?id=85"/>
              </a:rPr>
              <a:t>Onion</a:t>
            </a:r>
            <a:endParaRPr lang="en-US" dirty="0">
              <a:ea typeface="Calibri"/>
              <a:cs typeface="Times New Roman"/>
            </a:endParaRPr>
          </a:p>
          <a:p>
            <a:pPr marL="0" marR="0" lvl="0" indent="0">
              <a:spcBef>
                <a:spcPts val="0"/>
              </a:spcBef>
              <a:spcAft>
                <a:spcPts val="1000"/>
              </a:spcAft>
              <a:buNone/>
            </a:pPr>
            <a:r>
              <a:rPr lang="en-US" dirty="0" smtClean="0">
                <a:ea typeface="Calibri"/>
                <a:cs typeface="Times New Roman"/>
              </a:rPr>
              <a:t>c</a:t>
            </a:r>
            <a:r>
              <a:rPr lang="en-US" dirty="0" smtClean="0">
                <a:ea typeface="Calibri"/>
                <a:cs typeface="Times New Roman"/>
                <a:hlinkClick r:id="" action="ppaction://customshow?id=84"/>
              </a:rPr>
              <a:t>. Orange</a:t>
            </a:r>
            <a:endParaRPr lang="en-US" dirty="0" smtClean="0">
              <a:ea typeface="Calibri"/>
              <a:cs typeface="Times New Roman"/>
            </a:endParaRPr>
          </a:p>
          <a:p>
            <a:pPr marL="0" marR="0" lvl="0" indent="0">
              <a:spcBef>
                <a:spcPts val="0"/>
              </a:spcBef>
              <a:spcAft>
                <a:spcPts val="1000"/>
              </a:spcAft>
              <a:buNone/>
            </a:pPr>
            <a:r>
              <a:rPr lang="en-US" dirty="0" smtClean="0">
                <a:ea typeface="Calibri"/>
                <a:cs typeface="Times New Roman"/>
              </a:rPr>
              <a:t>d. </a:t>
            </a:r>
            <a:r>
              <a:rPr lang="en-US" dirty="0" smtClean="0">
                <a:ea typeface="Calibri"/>
                <a:hlinkClick r:id="" action="ppaction://customshow?id=84"/>
              </a:rPr>
              <a:t>Potato</a:t>
            </a:r>
            <a:endParaRPr lang="en-US" i="1" dirty="0">
              <a:solidFill>
                <a:srgbClr val="465E9C"/>
              </a:solidFill>
              <a:cs typeface="Times New Roman" pitchFamily="18" charset="0"/>
            </a:endParaRPr>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2626644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type="subTitle" idx="4294967295"/>
          </p:nvPr>
        </p:nvSpPr>
        <p:spPr>
          <a:xfrm>
            <a:off x="1831975" y="2473253"/>
            <a:ext cx="5711825" cy="2746375"/>
          </a:xfrm>
        </p:spPr>
        <p:txBody>
          <a:bodyPr>
            <a:normAutofit/>
          </a:bodyPr>
          <a:lstStyle/>
          <a:p>
            <a:pPr marL="0" lvl="0" indent="0">
              <a:buClr>
                <a:srgbClr val="AA2B1E"/>
              </a:buClr>
              <a:buNone/>
            </a:pPr>
            <a:endParaRPr lang="en-US" sz="2800" dirty="0" smtClean="0"/>
          </a:p>
          <a:p>
            <a:pPr marL="0" lvl="0" indent="0">
              <a:buClr>
                <a:srgbClr val="AA2B1E"/>
              </a:buClr>
              <a:buNone/>
            </a:pPr>
            <a:r>
              <a:rPr lang="en-US" sz="2800" dirty="0" smtClean="0"/>
              <a:t>Keep Trying!</a:t>
            </a:r>
          </a:p>
          <a:p>
            <a:pPr marL="0" lvl="0" indent="0">
              <a:buClr>
                <a:srgbClr val="AA2B1E"/>
              </a:buClr>
              <a:buNone/>
            </a:pPr>
            <a:endParaRPr lang="en-US" sz="2800" dirty="0"/>
          </a:p>
          <a:p>
            <a:pPr marL="0" indent="0">
              <a:buNone/>
            </a:pPr>
            <a:r>
              <a:rPr lang="en-US" sz="2800" dirty="0" smtClean="0">
                <a:solidFill>
                  <a:schemeClr val="tx1"/>
                </a:solidFill>
              </a:rPr>
              <a:t>When thinking of Kolb’s Theory think of peeling an onion… </a:t>
            </a:r>
            <a:endParaRPr lang="en-US" sz="2800" dirty="0">
              <a:solidFill>
                <a:schemeClr val="tx1"/>
              </a:solidFill>
            </a:endParaRPr>
          </a:p>
        </p:txBody>
      </p:sp>
      <p:pic>
        <p:nvPicPr>
          <p:cNvPr id="2050" name="Picture 2" descr="C:\Users\Amy\AppData\Local\Microsoft\Windows\Temporary Internet Files\Content.IE5\SCP9YYS7\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38200" y="609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1].png">
            <a:hlinkClick r:id="" action="ppaction://customshow?id=86"/>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5219628"/>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85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Great Job!</a:t>
            </a:r>
          </a:p>
          <a:p>
            <a:pPr marL="0" indent="0" algn="ctr">
              <a:buNone/>
            </a:pPr>
            <a:r>
              <a:rPr lang="en-US" dirty="0" smtClean="0"/>
              <a:t>It was an onion.</a:t>
            </a:r>
          </a:p>
          <a:p>
            <a:pPr marL="0" indent="0">
              <a:buNone/>
            </a:pPr>
            <a:endParaRPr lang="en-US" dirty="0"/>
          </a:p>
        </p:txBody>
      </p:sp>
      <p:pic>
        <p:nvPicPr>
          <p:cNvPr id="1027" name="Picture 3" descr="C:\Users\Amy\AppData\Local\Microsoft\Windows\Temporary Internet Files\Content.IE5\6MJSJI9Q\MC900434910[1].png">
            <a:hlinkClick r:id="" action="ppaction://customshow?id=86"/>
          </p:cNvPr>
          <p:cNvPicPr>
            <a:picLocks noGrp="1" noChangeAspect="1" noChangeArrowheads="1"/>
          </p:cNvPicPr>
          <p:nvPr>
            <p:ph sz="quarter" idx="2"/>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1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63040" y="1752600"/>
            <a:ext cx="6196405" cy="4267199"/>
          </a:xfrm>
        </p:spPr>
        <p:txBody>
          <a:bodyPr>
            <a:normAutofit lnSpcReduction="10000"/>
          </a:bodyPr>
          <a:lstStyle/>
          <a:p>
            <a:pPr marL="0" indent="0">
              <a:buNone/>
            </a:pPr>
            <a:endParaRPr lang="en-US" dirty="0" smtClean="0"/>
          </a:p>
          <a:p>
            <a:pPr marL="0" indent="0">
              <a:buNone/>
            </a:pPr>
            <a:r>
              <a:rPr lang="en-US" dirty="0" smtClean="0"/>
              <a:t>How </a:t>
            </a:r>
            <a:r>
              <a:rPr lang="en-US" dirty="0"/>
              <a:t>much time does implementing thematic instruction take versus </a:t>
            </a:r>
            <a:r>
              <a:rPr lang="en-US" dirty="0" smtClean="0"/>
              <a:t>traditional </a:t>
            </a:r>
            <a:r>
              <a:rPr lang="en-US" dirty="0"/>
              <a:t>instruction</a:t>
            </a:r>
            <a:r>
              <a:rPr lang="en-US" dirty="0" smtClean="0"/>
              <a:t>?</a:t>
            </a:r>
          </a:p>
          <a:p>
            <a:pPr marL="0" indent="0">
              <a:buNone/>
            </a:pPr>
            <a:endParaRPr lang="en-US" dirty="0"/>
          </a:p>
          <a:p>
            <a:pPr marL="0" indent="0">
              <a:buNone/>
            </a:pPr>
            <a:r>
              <a:rPr lang="en-US" dirty="0" smtClean="0">
                <a:hlinkClick r:id="" action="ppaction://customshow?id=87"/>
              </a:rPr>
              <a:t>a</a:t>
            </a:r>
            <a:r>
              <a:rPr lang="en-US" dirty="0">
                <a:hlinkClick r:id="" action="ppaction://customshow?id=87"/>
              </a:rPr>
              <a:t>. </a:t>
            </a:r>
            <a:r>
              <a:rPr lang="en-US" dirty="0" smtClean="0">
                <a:hlinkClick r:id="" action="ppaction://customshow?id=87"/>
              </a:rPr>
              <a:t>Less</a:t>
            </a:r>
            <a:endParaRPr lang="en-US" dirty="0" smtClean="0"/>
          </a:p>
          <a:p>
            <a:pPr marL="0" indent="0">
              <a:buNone/>
            </a:pPr>
            <a:r>
              <a:rPr lang="en-US" dirty="0" smtClean="0">
                <a:hlinkClick r:id="" action="ppaction://customshow?id=88"/>
              </a:rPr>
              <a:t>b</a:t>
            </a:r>
            <a:r>
              <a:rPr lang="en-US" dirty="0">
                <a:hlinkClick r:id="" action="ppaction://customshow?id=88"/>
              </a:rPr>
              <a:t>. </a:t>
            </a:r>
            <a:r>
              <a:rPr lang="en-US" dirty="0" smtClean="0">
                <a:hlinkClick r:id="" action="ppaction://customshow?id=88"/>
              </a:rPr>
              <a:t>More</a:t>
            </a:r>
            <a:endParaRPr lang="en-US" dirty="0" smtClean="0"/>
          </a:p>
          <a:p>
            <a:pPr marL="0" indent="0">
              <a:buNone/>
            </a:pPr>
            <a:r>
              <a:rPr lang="en-US" dirty="0" smtClean="0">
                <a:hlinkClick r:id="rId2" action="ppaction://hlinksldjump"/>
              </a:rPr>
              <a:t>c</a:t>
            </a:r>
            <a:r>
              <a:rPr lang="en-US" dirty="0">
                <a:hlinkClick r:id="rId2" action="ppaction://hlinksldjump"/>
              </a:rPr>
              <a:t>. </a:t>
            </a:r>
            <a:r>
              <a:rPr lang="en-US" dirty="0">
                <a:hlinkClick r:id="" action="ppaction://customshow?id=87"/>
              </a:rPr>
              <a:t>The </a:t>
            </a:r>
            <a:r>
              <a:rPr lang="en-US" dirty="0" smtClean="0">
                <a:hlinkClick r:id="" action="ppaction://customshow?id=87"/>
              </a:rPr>
              <a:t>Same</a:t>
            </a:r>
          </a:p>
          <a:p>
            <a:pPr marL="0" indent="0">
              <a:buNone/>
            </a:pPr>
            <a:r>
              <a:rPr lang="en-US" dirty="0" smtClean="0">
                <a:hlinkClick r:id="" action="ppaction://customshow?id=87"/>
              </a:rPr>
              <a:t>d</a:t>
            </a:r>
            <a:r>
              <a:rPr lang="en-US" dirty="0">
                <a:hlinkClick r:id="" action="ppaction://customshow?id=87"/>
              </a:rPr>
              <a:t>. None of the above</a:t>
            </a:r>
            <a:endParaRPr lang="en-US" dirty="0"/>
          </a:p>
          <a:p>
            <a:pPr marL="0" indent="0">
              <a:buNone/>
            </a:pPr>
            <a:endParaRPr lang="en-US" dirty="0"/>
          </a:p>
          <a:p>
            <a:pPr marL="0" indent="0">
              <a:buNone/>
            </a:pPr>
            <a:endParaRPr lang="en-US" sz="1500" dirty="0"/>
          </a:p>
        </p:txBody>
      </p:sp>
    </p:spTree>
    <p:extLst>
      <p:ext uri="{BB962C8B-B14F-4D97-AF65-F5344CB8AC3E}">
        <p14:creationId xmlns:p14="http://schemas.microsoft.com/office/powerpoint/2010/main" val="1404248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type="subTitle" idx="4294967295"/>
          </p:nvPr>
        </p:nvSpPr>
        <p:spPr>
          <a:xfrm>
            <a:off x="1828800" y="2595587"/>
            <a:ext cx="5711825" cy="2746375"/>
          </a:xfrm>
        </p:spPr>
        <p:txBody>
          <a:bodyPr>
            <a:normAutofit lnSpcReduction="10000"/>
          </a:bodyPr>
          <a:lstStyle/>
          <a:p>
            <a:pPr marL="0" lvl="0" indent="0">
              <a:buClr>
                <a:srgbClr val="AA2B1E"/>
              </a:buClr>
              <a:buNone/>
            </a:pPr>
            <a:endParaRPr lang="en-US" sz="2800" dirty="0" smtClean="0"/>
          </a:p>
          <a:p>
            <a:pPr marL="0" lvl="0" indent="0">
              <a:buClr>
                <a:srgbClr val="AA2B1E"/>
              </a:buClr>
              <a:buNone/>
            </a:pPr>
            <a:r>
              <a:rPr lang="en-US" sz="2800" dirty="0" smtClean="0"/>
              <a:t>Try Again!</a:t>
            </a:r>
          </a:p>
          <a:p>
            <a:pPr marL="0" lvl="0" indent="0">
              <a:buClr>
                <a:srgbClr val="AA2B1E"/>
              </a:buClr>
              <a:buNone/>
            </a:pPr>
            <a:endParaRPr lang="en-US" sz="2800" dirty="0"/>
          </a:p>
          <a:p>
            <a:pPr marL="0" indent="0">
              <a:buNone/>
            </a:pPr>
            <a:r>
              <a:rPr lang="en-US" sz="2800" dirty="0" smtClean="0">
                <a:solidFill>
                  <a:schemeClr val="tx1"/>
                </a:solidFill>
              </a:rPr>
              <a:t>Using theme-based instruction takes more time to implement than traditional instruction.   </a:t>
            </a:r>
            <a:endParaRPr lang="en-US" sz="2800" dirty="0"/>
          </a:p>
        </p:txBody>
      </p:sp>
      <p:pic>
        <p:nvPicPr>
          <p:cNvPr id="2050" name="Picture 2" descr="C:\Users\Amy\AppData\Local\Microsoft\Windows\Temporary Internet Files\Content.IE5\SCP9YYS7\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62000" y="6858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1].png">
            <a:hlinkClick r:id="" action="ppaction://customshow?id=89"/>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5341962"/>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98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sz="quarter" idx="1"/>
          </p:nvPr>
        </p:nvSpPr>
        <p:spPr>
          <a:xfrm>
            <a:off x="639117" y="1905000"/>
            <a:ext cx="6974926" cy="4495800"/>
          </a:xfrm>
        </p:spPr>
        <p:txBody>
          <a:bodyPr>
            <a:normAutofit lnSpcReduction="10000"/>
          </a:bodyPr>
          <a:lstStyle/>
          <a:p>
            <a:r>
              <a:rPr lang="en-US" dirty="0" smtClean="0"/>
              <a:t>In order to complete this instruction you need to have completed IDT 510. </a:t>
            </a:r>
          </a:p>
          <a:p>
            <a:endParaRPr lang="en-US" dirty="0" smtClean="0"/>
          </a:p>
          <a:p>
            <a:r>
              <a:rPr lang="en-US" dirty="0" smtClean="0"/>
              <a:t>To provide feedback please complete</a:t>
            </a:r>
          </a:p>
          <a:p>
            <a:pPr marL="0" indent="0">
              <a:buNone/>
            </a:pPr>
            <a:r>
              <a:rPr lang="en-US" dirty="0"/>
              <a:t> </a:t>
            </a:r>
            <a:r>
              <a:rPr lang="en-US" dirty="0" smtClean="0"/>
              <a:t>   the survey at the end of the module</a:t>
            </a:r>
          </a:p>
          <a:p>
            <a:pPr marL="0" indent="0">
              <a:buNone/>
            </a:pPr>
            <a:endParaRPr lang="en-US" dirty="0" smtClean="0"/>
          </a:p>
          <a:p>
            <a:r>
              <a:rPr lang="en-US" dirty="0" smtClean="0"/>
              <a:t>For further questions or comments please contact the instructor through your WIU email (</a:t>
            </a:r>
            <a:r>
              <a:rPr lang="en-US" dirty="0" err="1" smtClean="0"/>
              <a:t>Zimbra</a:t>
            </a:r>
            <a:r>
              <a:rPr lang="en-US" dirty="0" smtClean="0"/>
              <a:t>) account. </a:t>
            </a:r>
            <a:endParaRPr lang="en-US" dirty="0"/>
          </a:p>
        </p:txBody>
      </p:sp>
      <p:pic>
        <p:nvPicPr>
          <p:cNvPr id="4" name="Picture 2" descr="C:\Program Files\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311244"/>
            <a:ext cx="1739065" cy="285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78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t>Theme-based instruction takes more time to implement.</a:t>
            </a:r>
          </a:p>
          <a:p>
            <a:pPr marL="0" indent="0">
              <a:buNone/>
            </a:pPr>
            <a:endParaRPr lang="en-US" dirty="0"/>
          </a:p>
        </p:txBody>
      </p:sp>
      <p:pic>
        <p:nvPicPr>
          <p:cNvPr id="1027" name="Picture 3" descr="C:\Users\Amy\AppData\Local\Microsoft\Windows\Temporary Internet Files\Content.IE5\6MJSJI9Q\MC900434910[1].png">
            <a:hlinkClick r:id="" action="ppaction://customshow?id=89"/>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24519" y="45720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63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1447800"/>
            <a:ext cx="6196405" cy="4724399"/>
          </a:xfrm>
        </p:spPr>
        <p:txBody>
          <a:bodyPr>
            <a:normAutofit/>
          </a:bodyPr>
          <a:lstStyle/>
          <a:p>
            <a:pPr marL="0" marR="0" lvl="0" indent="0">
              <a:lnSpc>
                <a:spcPct val="115000"/>
              </a:lnSpc>
              <a:spcBef>
                <a:spcPts val="0"/>
              </a:spcBef>
              <a:spcAft>
                <a:spcPts val="0"/>
              </a:spcAft>
              <a:buNone/>
            </a:pP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rPr>
              <a:t>Howard </a:t>
            </a:r>
            <a:r>
              <a:rPr lang="en-US" dirty="0">
                <a:ea typeface="Calibri"/>
                <a:cs typeface="Times New Roman"/>
              </a:rPr>
              <a:t>Gardner’s Multiple Intelligence </a:t>
            </a:r>
            <a:r>
              <a:rPr lang="en-US" dirty="0" smtClean="0">
                <a:ea typeface="Calibri"/>
                <a:cs typeface="Times New Roman"/>
              </a:rPr>
              <a:t>Theory is made up of how many intelligences? </a:t>
            </a:r>
          </a:p>
          <a:p>
            <a:pPr marL="0" marR="0" lvl="0" indent="0">
              <a:lnSpc>
                <a:spcPct val="115000"/>
              </a:lnSpc>
              <a:spcBef>
                <a:spcPts val="0"/>
              </a:spcBef>
              <a:spcAft>
                <a:spcPts val="0"/>
              </a:spcAft>
              <a:buNone/>
            </a:pP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90"/>
              </a:rPr>
              <a:t>a. 2 intelligences</a:t>
            </a:r>
          </a:p>
          <a:p>
            <a:pPr marL="0" marR="0" lvl="0" indent="0">
              <a:lnSpc>
                <a:spcPct val="115000"/>
              </a:lnSpc>
              <a:spcBef>
                <a:spcPts val="0"/>
              </a:spcBef>
              <a:spcAft>
                <a:spcPts val="0"/>
              </a:spcAft>
              <a:buNone/>
            </a:pPr>
            <a:r>
              <a:rPr lang="en-US" dirty="0" smtClean="0">
                <a:ea typeface="Calibri"/>
                <a:cs typeface="Times New Roman"/>
                <a:hlinkClick r:id="" action="ppaction://customshow?id=90"/>
              </a:rPr>
              <a:t>b</a:t>
            </a:r>
            <a:r>
              <a:rPr lang="en-US" dirty="0">
                <a:ea typeface="Calibri"/>
                <a:cs typeface="Times New Roman"/>
                <a:hlinkClick r:id="" action="ppaction://customshow?id=90"/>
              </a:rPr>
              <a:t>. 5 </a:t>
            </a:r>
            <a:r>
              <a:rPr lang="en-US" dirty="0" smtClean="0">
                <a:ea typeface="Calibri"/>
                <a:cs typeface="Times New Roman"/>
                <a:hlinkClick r:id="" action="ppaction://customshow?id=90"/>
              </a:rPr>
              <a:t>intelligences</a:t>
            </a:r>
          </a:p>
          <a:p>
            <a:pPr marL="0" marR="0" lvl="0" indent="0">
              <a:lnSpc>
                <a:spcPct val="115000"/>
              </a:lnSpc>
              <a:spcBef>
                <a:spcPts val="0"/>
              </a:spcBef>
              <a:spcAft>
                <a:spcPts val="0"/>
              </a:spcAft>
              <a:buNone/>
            </a:pPr>
            <a:r>
              <a:rPr lang="en-US" dirty="0" smtClean="0">
                <a:ea typeface="Calibri"/>
                <a:cs typeface="Times New Roman"/>
                <a:hlinkClick r:id="" action="ppaction://customshow?id=90"/>
              </a:rPr>
              <a:t>c. </a:t>
            </a:r>
            <a:r>
              <a:rPr lang="en-US" dirty="0">
                <a:ea typeface="Calibri"/>
                <a:cs typeface="Times New Roman"/>
                <a:hlinkClick r:id="" action="ppaction://customshow?id=90"/>
              </a:rPr>
              <a:t>9 </a:t>
            </a:r>
            <a:r>
              <a:rPr lang="en-US" dirty="0" smtClean="0">
                <a:ea typeface="Calibri"/>
                <a:cs typeface="Times New Roman"/>
                <a:hlinkClick r:id="" action="ppaction://customshow?id=90"/>
              </a:rPr>
              <a:t>intelligences</a:t>
            </a:r>
            <a:endParaRPr lang="en-US" dirty="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91"/>
              </a:rPr>
              <a:t>d. 10 intelligences</a:t>
            </a:r>
            <a:r>
              <a:rPr lang="en-US" dirty="0">
                <a:latin typeface="Times New Roman"/>
                <a:ea typeface="Calibri"/>
                <a:cs typeface="Times New Roman"/>
              </a:rPr>
              <a:t> </a:t>
            </a:r>
            <a:endParaRPr lang="en-US" dirty="0">
              <a:latin typeface="Calibri"/>
              <a:ea typeface="Calibri"/>
              <a:cs typeface="Times New Roman"/>
            </a:endParaRPr>
          </a:p>
          <a:p>
            <a:pPr marL="0" indent="0">
              <a:buNone/>
            </a:pPr>
            <a:endParaRPr lang="en-US" dirty="0" smtClean="0"/>
          </a:p>
          <a:p>
            <a:pPr marL="0" indent="0">
              <a:buNone/>
            </a:pPr>
            <a:endParaRPr lang="en-US" sz="1900" dirty="0"/>
          </a:p>
          <a:p>
            <a:pPr marL="0" indent="0">
              <a:buNone/>
            </a:pPr>
            <a:endParaRPr lang="en-US" sz="1500" dirty="0"/>
          </a:p>
        </p:txBody>
      </p:sp>
    </p:spTree>
    <p:extLst>
      <p:ext uri="{BB962C8B-B14F-4D97-AF65-F5344CB8AC3E}">
        <p14:creationId xmlns:p14="http://schemas.microsoft.com/office/powerpoint/2010/main" val="2027102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type="subTitle" idx="4294967295"/>
          </p:nvPr>
        </p:nvSpPr>
        <p:spPr>
          <a:xfrm>
            <a:off x="1789775" y="2671408"/>
            <a:ext cx="5711825" cy="2746375"/>
          </a:xfrm>
        </p:spPr>
        <p:txBody>
          <a:bodyPr>
            <a:normAutofit/>
          </a:bodyPr>
          <a:lstStyle/>
          <a:p>
            <a:pPr marL="0" lvl="0" indent="0">
              <a:buClr>
                <a:srgbClr val="AA2B1E"/>
              </a:buClr>
              <a:buNone/>
            </a:pPr>
            <a:endParaRPr lang="en-US" sz="2000" dirty="0"/>
          </a:p>
          <a:p>
            <a:pPr marL="0" indent="0" algn="l">
              <a:buNone/>
            </a:pPr>
            <a:r>
              <a:rPr lang="en-US" sz="2800" dirty="0" smtClean="0">
                <a:solidFill>
                  <a:schemeClr val="tx1"/>
                </a:solidFill>
              </a:rPr>
              <a:t>The correct answer is 10. </a:t>
            </a:r>
            <a:r>
              <a:rPr lang="en-US" sz="2800" dirty="0">
                <a:solidFill>
                  <a:schemeClr val="tx1"/>
                </a:solidFill>
                <a:ea typeface="Calibri"/>
                <a:cs typeface="Times New Roman"/>
              </a:rPr>
              <a:t>Howard </a:t>
            </a:r>
            <a:r>
              <a:rPr lang="en-US" sz="2800" dirty="0" smtClean="0">
                <a:solidFill>
                  <a:schemeClr val="tx1"/>
                </a:solidFill>
                <a:ea typeface="Calibri"/>
                <a:cs typeface="Times New Roman"/>
              </a:rPr>
              <a:t>Gardner’s Multiple </a:t>
            </a:r>
            <a:r>
              <a:rPr lang="en-US" sz="2800" dirty="0">
                <a:solidFill>
                  <a:schemeClr val="tx1"/>
                </a:solidFill>
                <a:ea typeface="Calibri"/>
                <a:cs typeface="Times New Roman"/>
              </a:rPr>
              <a:t>Intelligence </a:t>
            </a:r>
            <a:r>
              <a:rPr lang="en-US" sz="2800" dirty="0" smtClean="0">
                <a:solidFill>
                  <a:schemeClr val="tx1"/>
                </a:solidFill>
                <a:ea typeface="Calibri"/>
                <a:cs typeface="Times New Roman"/>
              </a:rPr>
              <a:t>Theory believes that there are 10 Multiple Intelligences.</a:t>
            </a:r>
            <a:r>
              <a:rPr lang="en-US" sz="2800" dirty="0" smtClean="0">
                <a:solidFill>
                  <a:schemeClr val="tx1"/>
                </a:solidFill>
              </a:rPr>
              <a:t> </a:t>
            </a:r>
            <a:endParaRPr lang="en-US" sz="2800" dirty="0">
              <a:solidFill>
                <a:schemeClr val="tx1"/>
              </a:solidFill>
            </a:endParaRPr>
          </a:p>
        </p:txBody>
      </p:sp>
      <p:pic>
        <p:nvPicPr>
          <p:cNvPr id="2050" name="Picture 2" descr="C:\Users\Amy\AppData\Local\Microsoft\Windows\Temporary Internet Files\Content.IE5\SCP9YYS7\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09536" y="7620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1].png">
            <a:hlinkClick r:id="" action="ppaction://customshow?id=92"/>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467600" y="5257800"/>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44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609600" y="1589567"/>
            <a:ext cx="4572000" cy="4572000"/>
          </a:xfrm>
        </p:spPr>
        <p:txBody>
          <a:bodyPr/>
          <a:lstStyle/>
          <a:p>
            <a:pPr marL="0" indent="0">
              <a:buNone/>
            </a:pPr>
            <a:endParaRPr lang="en-US" dirty="0" smtClean="0"/>
          </a:p>
          <a:p>
            <a:pPr marL="0" indent="0">
              <a:buNone/>
            </a:pPr>
            <a:r>
              <a:rPr lang="en-US" dirty="0" smtClean="0"/>
              <a:t>Great Job!</a:t>
            </a:r>
          </a:p>
          <a:p>
            <a:pPr marL="0" indent="0">
              <a:buNone/>
            </a:pPr>
            <a:r>
              <a:rPr lang="en-US" dirty="0">
                <a:ea typeface="Calibri"/>
                <a:cs typeface="Times New Roman"/>
              </a:rPr>
              <a:t>Howard Gardner’s Multiple Intelligence </a:t>
            </a:r>
            <a:r>
              <a:rPr lang="en-US" dirty="0" smtClean="0">
                <a:ea typeface="Calibri"/>
                <a:cs typeface="Times New Roman"/>
              </a:rPr>
              <a:t>Theory believe that there are 10 Multiple Intelligences</a:t>
            </a:r>
            <a:r>
              <a:rPr lang="en-US" dirty="0" smtClean="0"/>
              <a:t>.</a:t>
            </a:r>
          </a:p>
          <a:p>
            <a:pPr marL="0" indent="0">
              <a:buNone/>
            </a:pPr>
            <a:endParaRPr lang="en-US" dirty="0"/>
          </a:p>
        </p:txBody>
      </p:sp>
      <p:pic>
        <p:nvPicPr>
          <p:cNvPr id="1027" name="Picture 3" descr="C:\Users\Amy\AppData\Local\Microsoft\Windows\Temporary Internet Files\Content.IE5\6MJSJI9Q\MC900434910[1].png">
            <a:hlinkClick r:id="" action="ppaction://customshow?id=92"/>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508" y="48768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39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63040" y="1752600"/>
            <a:ext cx="6196405" cy="4434287"/>
          </a:xfrm>
        </p:spPr>
        <p:txBody>
          <a:bodyPr>
            <a:normAutofit/>
          </a:bodyPr>
          <a:lstStyle/>
          <a:p>
            <a:pPr marL="0" marR="0" lvl="0" indent="0">
              <a:lnSpc>
                <a:spcPct val="115000"/>
              </a:lnSpc>
              <a:spcBef>
                <a:spcPts val="0"/>
              </a:spcBef>
              <a:spcAft>
                <a:spcPts val="0"/>
              </a:spcAft>
              <a:buNone/>
            </a:pPr>
            <a:r>
              <a:rPr lang="en-US" sz="1600" dirty="0">
                <a:latin typeface="Times New Roman"/>
                <a:ea typeface="Calibri"/>
                <a:cs typeface="Times New Roman"/>
              </a:rPr>
              <a:t> </a:t>
            </a:r>
            <a:endParaRPr lang="en-US" sz="1400" dirty="0">
              <a:latin typeface="Calibri"/>
              <a:ea typeface="Calibri"/>
              <a:cs typeface="Times New Roman"/>
            </a:endParaRPr>
          </a:p>
          <a:p>
            <a:pPr marL="0" indent="0">
              <a:buNone/>
            </a:pPr>
            <a:endParaRPr lang="en-US" sz="1500" dirty="0" smtClean="0"/>
          </a:p>
          <a:p>
            <a:pPr marL="0" marR="0" lvl="0" indent="0">
              <a:lnSpc>
                <a:spcPct val="115000"/>
              </a:lnSpc>
              <a:spcBef>
                <a:spcPts val="0"/>
              </a:spcBef>
              <a:spcAft>
                <a:spcPts val="0"/>
              </a:spcAft>
              <a:buNone/>
            </a:pPr>
            <a:r>
              <a:rPr lang="en-US" dirty="0">
                <a:ea typeface="Calibri"/>
                <a:cs typeface="Times New Roman"/>
              </a:rPr>
              <a:t>How many years have educators </a:t>
            </a:r>
            <a:r>
              <a:rPr lang="en-US" dirty="0" smtClean="0">
                <a:ea typeface="Calibri"/>
                <a:cs typeface="Times New Roman"/>
              </a:rPr>
              <a:t>been </a:t>
            </a:r>
            <a:r>
              <a:rPr lang="en-US" dirty="0">
                <a:ea typeface="Calibri"/>
                <a:cs typeface="Times New Roman"/>
              </a:rPr>
              <a:t>using theme-based instruction? </a:t>
            </a:r>
            <a:endParaRPr lang="en-US" dirty="0" smtClean="0">
              <a:ea typeface="Calibri"/>
              <a:cs typeface="Times New Roman"/>
            </a:endParaRPr>
          </a:p>
          <a:p>
            <a:pPr marL="0" marR="0" lvl="0" indent="0">
              <a:lnSpc>
                <a:spcPct val="115000"/>
              </a:lnSpc>
              <a:spcBef>
                <a:spcPts val="0"/>
              </a:spcBef>
              <a:spcAft>
                <a:spcPts val="0"/>
              </a:spcAft>
              <a:buNone/>
            </a:pP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94"/>
              </a:rPr>
              <a:t>a. Many years</a:t>
            </a: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93"/>
              </a:rPr>
              <a:t>b</a:t>
            </a:r>
            <a:r>
              <a:rPr lang="en-US" dirty="0">
                <a:ea typeface="Calibri"/>
                <a:cs typeface="Times New Roman"/>
                <a:hlinkClick r:id="" action="ppaction://customshow?id=93"/>
              </a:rPr>
              <a:t>. 5 </a:t>
            </a:r>
            <a:r>
              <a:rPr lang="en-US" dirty="0" smtClean="0">
                <a:ea typeface="Calibri"/>
                <a:cs typeface="Times New Roman"/>
                <a:hlinkClick r:id="" action="ppaction://customshow?id=93"/>
              </a:rPr>
              <a:t>years</a:t>
            </a:r>
          </a:p>
          <a:p>
            <a:pPr marL="0" marR="0" lvl="0" indent="0">
              <a:lnSpc>
                <a:spcPct val="115000"/>
              </a:lnSpc>
              <a:spcBef>
                <a:spcPts val="0"/>
              </a:spcBef>
              <a:spcAft>
                <a:spcPts val="0"/>
              </a:spcAft>
              <a:buNone/>
            </a:pPr>
            <a:r>
              <a:rPr lang="en-US" dirty="0" smtClean="0">
                <a:ea typeface="Calibri"/>
                <a:cs typeface="Times New Roman"/>
                <a:hlinkClick r:id="" action="ppaction://customshow?id=93"/>
              </a:rPr>
              <a:t>c</a:t>
            </a:r>
            <a:r>
              <a:rPr lang="en-US" dirty="0">
                <a:ea typeface="Calibri"/>
                <a:cs typeface="Times New Roman"/>
                <a:hlinkClick r:id="" action="ppaction://customshow?id=93"/>
              </a:rPr>
              <a:t>. 15 </a:t>
            </a:r>
            <a:r>
              <a:rPr lang="en-US" dirty="0" smtClean="0">
                <a:ea typeface="Calibri"/>
                <a:cs typeface="Times New Roman"/>
                <a:hlinkClick r:id="" action="ppaction://customshow?id=93"/>
              </a:rPr>
              <a:t>years</a:t>
            </a:r>
          </a:p>
          <a:p>
            <a:pPr marL="0" marR="0" lvl="0" indent="0">
              <a:lnSpc>
                <a:spcPct val="115000"/>
              </a:lnSpc>
              <a:spcBef>
                <a:spcPts val="0"/>
              </a:spcBef>
              <a:spcAft>
                <a:spcPts val="0"/>
              </a:spcAft>
              <a:buNone/>
            </a:pPr>
            <a:r>
              <a:rPr lang="en-US" dirty="0" smtClean="0">
                <a:ea typeface="Calibri"/>
                <a:cs typeface="Times New Roman"/>
                <a:hlinkClick r:id="" action="ppaction://customshow?id=93"/>
              </a:rPr>
              <a:t>d</a:t>
            </a:r>
            <a:r>
              <a:rPr lang="en-US" dirty="0">
                <a:ea typeface="Calibri"/>
                <a:cs typeface="Times New Roman"/>
                <a:hlinkClick r:id="" action="ppaction://customshow?id=93"/>
              </a:rPr>
              <a:t>. Not very long</a:t>
            </a:r>
            <a:endParaRPr lang="en-US" dirty="0">
              <a:ea typeface="Calibri"/>
              <a:cs typeface="Times New Roman"/>
            </a:endParaRPr>
          </a:p>
          <a:p>
            <a:pPr marL="0" indent="0">
              <a:buNone/>
            </a:pPr>
            <a:endParaRPr lang="en-US" sz="1900" dirty="0"/>
          </a:p>
          <a:p>
            <a:pPr marL="0" indent="0">
              <a:buNone/>
            </a:pPr>
            <a:endParaRPr lang="en-US" sz="1500" dirty="0"/>
          </a:p>
        </p:txBody>
      </p:sp>
    </p:spTree>
    <p:extLst>
      <p:ext uri="{BB962C8B-B14F-4D97-AF65-F5344CB8AC3E}">
        <p14:creationId xmlns:p14="http://schemas.microsoft.com/office/powerpoint/2010/main" val="309716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sz="quarter" idx="1"/>
          </p:nvPr>
        </p:nvSpPr>
        <p:spPr>
          <a:xfrm>
            <a:off x="1640394" y="2209800"/>
            <a:ext cx="6359723" cy="3886086"/>
          </a:xfrm>
        </p:spPr>
        <p:txBody>
          <a:bodyPr>
            <a:normAutofit/>
          </a:bodyPr>
          <a:lstStyle/>
          <a:p>
            <a:pPr marL="0" lvl="0" indent="0">
              <a:buClr>
                <a:srgbClr val="AA2B1E"/>
              </a:buClr>
              <a:buNone/>
            </a:pPr>
            <a:endParaRPr lang="en-US" sz="2000" dirty="0"/>
          </a:p>
          <a:p>
            <a:pPr marL="0" indent="0">
              <a:buNone/>
            </a:pPr>
            <a:endParaRPr lang="en-US" sz="2000" dirty="0"/>
          </a:p>
          <a:p>
            <a:pPr marL="0" indent="0" algn="l">
              <a:buNone/>
            </a:pPr>
            <a:r>
              <a:rPr lang="en-US" dirty="0" smtClean="0"/>
              <a:t>Try Again!</a:t>
            </a:r>
          </a:p>
          <a:p>
            <a:pPr marL="0" indent="0" algn="l">
              <a:buNone/>
            </a:pPr>
            <a:endParaRPr lang="en-US" dirty="0"/>
          </a:p>
          <a:p>
            <a:pPr marL="0" indent="0" algn="l">
              <a:buNone/>
            </a:pPr>
            <a:r>
              <a:rPr lang="en-US" dirty="0" smtClean="0">
                <a:solidFill>
                  <a:schemeClr val="tx1"/>
                </a:solidFill>
              </a:rPr>
              <a:t>Theme based instruction has been used by educators for many years.  There is not an exact date. </a:t>
            </a:r>
            <a:endParaRPr lang="en-US" dirty="0">
              <a:solidFill>
                <a:schemeClr val="tx1"/>
              </a:solidFill>
            </a:endParaRPr>
          </a:p>
        </p:txBody>
      </p:sp>
      <p:pic>
        <p:nvPicPr>
          <p:cNvPr id="2050" name="Picture 2" descr="C:\Users\Amy\AppData\Local\Microsoft\Windows\Temporary Internet Files\Content.IE5\SCP9YYS7\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7620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1].png">
            <a:hlinkClick r:id="" action="ppaction://customshow?id=95"/>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391400" y="5181600"/>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89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t>Theme-based instruction has been used for many years.</a:t>
            </a:r>
          </a:p>
          <a:p>
            <a:pPr marL="0" indent="0">
              <a:buNone/>
            </a:pPr>
            <a:endParaRPr lang="en-US" dirty="0"/>
          </a:p>
        </p:txBody>
      </p:sp>
      <p:pic>
        <p:nvPicPr>
          <p:cNvPr id="1027" name="Picture 3" descr="C:\Users\Amy\AppData\Local\Microsoft\Windows\Temporary Internet Files\Content.IE5\6MJSJI9Q\MC900434910[1].png">
            <a:hlinkClick r:id="" action="ppaction://customshow?id=95"/>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22898" y="45720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375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63040" y="1752600"/>
            <a:ext cx="6196405" cy="4267199"/>
          </a:xfrm>
        </p:spPr>
        <p:txBody>
          <a:bodyPr>
            <a:normAutofit/>
          </a:bodyPr>
          <a:lstStyle/>
          <a:p>
            <a:pPr marL="0" indent="0">
              <a:buNone/>
            </a:pPr>
            <a:endParaRPr lang="en-US" sz="1900" dirty="0"/>
          </a:p>
          <a:p>
            <a:pPr marL="0" marR="0" lvl="0" indent="0">
              <a:lnSpc>
                <a:spcPct val="115000"/>
              </a:lnSpc>
              <a:spcBef>
                <a:spcPts val="0"/>
              </a:spcBef>
              <a:spcAft>
                <a:spcPts val="0"/>
              </a:spcAft>
              <a:buNone/>
            </a:pPr>
            <a:r>
              <a:rPr lang="en-US" dirty="0">
                <a:ea typeface="Calibri"/>
                <a:cs typeface="Times New Roman"/>
              </a:rPr>
              <a:t>Which aspect of theme-based instruction is based on Merrill’s First Principles?  </a:t>
            </a:r>
            <a:endParaRPr lang="en-US" dirty="0" smtClean="0">
              <a:ea typeface="Calibri"/>
              <a:cs typeface="Times New Roman"/>
            </a:endParaRPr>
          </a:p>
          <a:p>
            <a:pPr marL="0" marR="0" lvl="0" indent="0">
              <a:lnSpc>
                <a:spcPct val="115000"/>
              </a:lnSpc>
              <a:spcBef>
                <a:spcPts val="0"/>
              </a:spcBef>
              <a:spcAft>
                <a:spcPts val="0"/>
              </a:spcAft>
              <a:buNone/>
            </a:pP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97"/>
              </a:rPr>
              <a:t>a. Principles</a:t>
            </a: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96"/>
              </a:rPr>
              <a:t>b</a:t>
            </a:r>
            <a:r>
              <a:rPr lang="en-US" dirty="0">
                <a:ea typeface="Calibri"/>
                <a:cs typeface="Times New Roman"/>
                <a:hlinkClick r:id="" action="ppaction://customshow?id=96"/>
              </a:rPr>
              <a:t>. </a:t>
            </a:r>
            <a:r>
              <a:rPr lang="en-US" dirty="0" smtClean="0">
                <a:ea typeface="Calibri"/>
                <a:cs typeface="Times New Roman"/>
                <a:hlinkClick r:id="" action="ppaction://customshow?id=96"/>
              </a:rPr>
              <a:t>Objectives</a:t>
            </a:r>
            <a:endParaRPr lang="en-US" dirty="0">
              <a:ea typeface="Calibri"/>
              <a:cs typeface="Times New Roman"/>
              <a:hlinkClick r:id="" action="ppaction://customshow?id=96"/>
            </a:endParaRPr>
          </a:p>
          <a:p>
            <a:pPr marL="0" marR="0" lvl="0" indent="0">
              <a:lnSpc>
                <a:spcPct val="115000"/>
              </a:lnSpc>
              <a:spcBef>
                <a:spcPts val="0"/>
              </a:spcBef>
              <a:spcAft>
                <a:spcPts val="0"/>
              </a:spcAft>
              <a:buNone/>
            </a:pPr>
            <a:r>
              <a:rPr lang="en-US" dirty="0" smtClean="0">
                <a:ea typeface="Calibri"/>
                <a:cs typeface="Times New Roman"/>
                <a:hlinkClick r:id="" action="ppaction://customshow?id=96"/>
              </a:rPr>
              <a:t>c. </a:t>
            </a:r>
            <a:r>
              <a:rPr lang="en-US" dirty="0">
                <a:ea typeface="Calibri"/>
                <a:cs typeface="Times New Roman"/>
                <a:hlinkClick r:id="" action="ppaction://customshow?id=96"/>
              </a:rPr>
              <a:t>Theories</a:t>
            </a:r>
          </a:p>
          <a:p>
            <a:pPr marL="0" indent="0">
              <a:buNone/>
            </a:pPr>
            <a:r>
              <a:rPr lang="en-US" dirty="0">
                <a:ea typeface="Calibri"/>
                <a:hlinkClick r:id="" action="ppaction://customshow?id=96"/>
              </a:rPr>
              <a:t>d. None of the </a:t>
            </a:r>
            <a:r>
              <a:rPr lang="en-US" dirty="0" smtClean="0">
                <a:ea typeface="Calibri"/>
                <a:hlinkClick r:id="" action="ppaction://customshow?id=96"/>
              </a:rPr>
              <a:t>above</a:t>
            </a:r>
            <a:endParaRPr lang="en-US" dirty="0" smtClean="0">
              <a:ea typeface="Calibri"/>
            </a:endParaRPr>
          </a:p>
          <a:p>
            <a:pPr marL="0" marR="0" lvl="0" indent="0">
              <a:lnSpc>
                <a:spcPct val="115000"/>
              </a:lnSpc>
              <a:spcBef>
                <a:spcPts val="0"/>
              </a:spcBef>
              <a:spcAft>
                <a:spcPts val="0"/>
              </a:spcAft>
              <a:buNone/>
            </a:pPr>
            <a:endParaRPr lang="en-US" dirty="0" smtClean="0">
              <a:ea typeface="Calibri"/>
              <a:cs typeface="Times New Roman"/>
            </a:endParaRPr>
          </a:p>
          <a:p>
            <a:endParaRPr lang="en-US" sz="1500" dirty="0"/>
          </a:p>
        </p:txBody>
      </p:sp>
    </p:spTree>
    <p:extLst>
      <p:ext uri="{BB962C8B-B14F-4D97-AF65-F5344CB8AC3E}">
        <p14:creationId xmlns:p14="http://schemas.microsoft.com/office/powerpoint/2010/main" val="85356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type="subTitle" idx="4294967295"/>
          </p:nvPr>
        </p:nvSpPr>
        <p:spPr>
          <a:xfrm>
            <a:off x="1775184" y="2969136"/>
            <a:ext cx="5711825" cy="2746375"/>
          </a:xfrm>
        </p:spPr>
        <p:txBody>
          <a:bodyPr>
            <a:normAutofit/>
          </a:bodyPr>
          <a:lstStyle/>
          <a:p>
            <a:pPr marL="0" indent="0">
              <a:buNone/>
            </a:pPr>
            <a:r>
              <a:rPr lang="en-US" sz="2800" dirty="0" smtClean="0">
                <a:solidFill>
                  <a:schemeClr val="tx1"/>
                </a:solidFill>
              </a:rPr>
              <a:t>Keep Trying!</a:t>
            </a:r>
          </a:p>
          <a:p>
            <a:pPr marL="0" indent="0">
              <a:buNone/>
            </a:pPr>
            <a:endParaRPr lang="en-US" sz="2800" dirty="0" smtClean="0">
              <a:solidFill>
                <a:schemeClr val="tx1"/>
              </a:solidFill>
            </a:endParaRPr>
          </a:p>
          <a:p>
            <a:pPr marL="0" indent="0">
              <a:buNone/>
            </a:pPr>
            <a:r>
              <a:rPr lang="en-US" sz="2800" dirty="0" smtClean="0">
                <a:solidFill>
                  <a:schemeClr val="tx1"/>
                </a:solidFill>
              </a:rPr>
              <a:t>Theme based </a:t>
            </a:r>
            <a:r>
              <a:rPr lang="en-US" sz="2800" b="1" dirty="0">
                <a:solidFill>
                  <a:schemeClr val="tx1"/>
                </a:solidFill>
              </a:rPr>
              <a:t>p</a:t>
            </a:r>
            <a:r>
              <a:rPr lang="en-US" sz="2800" b="1" dirty="0" smtClean="0">
                <a:solidFill>
                  <a:schemeClr val="tx1"/>
                </a:solidFill>
              </a:rPr>
              <a:t>rinciples</a:t>
            </a:r>
            <a:r>
              <a:rPr lang="en-US" sz="2800" dirty="0" smtClean="0">
                <a:solidFill>
                  <a:schemeClr val="tx1"/>
                </a:solidFill>
              </a:rPr>
              <a:t>  are  based on </a:t>
            </a:r>
            <a:r>
              <a:rPr lang="en-US" sz="2800" dirty="0">
                <a:solidFill>
                  <a:schemeClr val="tx1"/>
                </a:solidFill>
                <a:ea typeface="Calibri"/>
                <a:cs typeface="Times New Roman"/>
              </a:rPr>
              <a:t>Merrill’s First </a:t>
            </a:r>
            <a:r>
              <a:rPr lang="en-US" sz="2800" b="1" dirty="0" smtClean="0">
                <a:solidFill>
                  <a:schemeClr val="tx1"/>
                </a:solidFill>
                <a:ea typeface="Calibri"/>
                <a:cs typeface="Times New Roman"/>
              </a:rPr>
              <a:t>Principles</a:t>
            </a:r>
            <a:r>
              <a:rPr lang="en-US" sz="2800" dirty="0" smtClean="0">
                <a:solidFill>
                  <a:schemeClr val="tx1"/>
                </a:solidFill>
                <a:ea typeface="Calibri"/>
                <a:cs typeface="Times New Roman"/>
              </a:rPr>
              <a:t>.</a:t>
            </a:r>
            <a:endParaRPr lang="en-US" sz="2800" dirty="0">
              <a:solidFill>
                <a:schemeClr val="tx1"/>
              </a:solidFill>
            </a:endParaRPr>
          </a:p>
        </p:txBody>
      </p:sp>
      <p:pic>
        <p:nvPicPr>
          <p:cNvPr id="2050" name="Picture 2" descr="C:\Users\Amy\AppData\Local\Microsoft\Windows\Temporary Internet Files\Content.IE5\SCP9YYS7\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38200" y="8382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1].png">
            <a:hlinkClick r:id="" action="ppaction://customshow?id=98"/>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5181600"/>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58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ea typeface="Calibri"/>
                <a:cs typeface="Times New Roman"/>
              </a:rPr>
              <a:t>Theme-Based Principles are based on Merrill’s </a:t>
            </a:r>
            <a:r>
              <a:rPr lang="en-US" dirty="0">
                <a:ea typeface="Calibri"/>
                <a:cs typeface="Times New Roman"/>
              </a:rPr>
              <a:t>First </a:t>
            </a:r>
            <a:r>
              <a:rPr lang="en-US" dirty="0" smtClean="0">
                <a:ea typeface="Calibri"/>
                <a:cs typeface="Times New Roman"/>
              </a:rPr>
              <a:t>Principles.</a:t>
            </a:r>
            <a:endParaRPr lang="en-US" dirty="0" smtClean="0"/>
          </a:p>
          <a:p>
            <a:pPr marL="0" indent="0">
              <a:buNone/>
            </a:pPr>
            <a:endParaRPr lang="en-US" dirty="0"/>
          </a:p>
        </p:txBody>
      </p:sp>
      <p:pic>
        <p:nvPicPr>
          <p:cNvPr id="1027" name="Picture 3" descr="C:\Users\Amy\AppData\Local\Microsoft\Windows\Temporary Internet Files\Content.IE5\6MJSJI9Q\MC900434910[1].png">
            <a:hlinkClick r:id="" action="ppaction://customshow?id=98"/>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4958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84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What to Expect</a:t>
            </a:r>
            <a:endParaRPr lang="en-US" dirty="0">
              <a:solidFill>
                <a:schemeClr val="tx2"/>
              </a:solidFill>
            </a:endParaRPr>
          </a:p>
        </p:txBody>
      </p:sp>
      <p:sp>
        <p:nvSpPr>
          <p:cNvPr id="3" name="Content Placeholder 2"/>
          <p:cNvSpPr>
            <a:spLocks noGrp="1"/>
          </p:cNvSpPr>
          <p:nvPr>
            <p:ph sz="quarter" idx="1"/>
          </p:nvPr>
        </p:nvSpPr>
        <p:spPr>
          <a:xfrm>
            <a:off x="1074642" y="1702270"/>
            <a:ext cx="7074037" cy="4495800"/>
          </a:xfrm>
        </p:spPr>
        <p:txBody>
          <a:bodyPr>
            <a:normAutofit fontScale="25000" lnSpcReduction="20000"/>
          </a:bodyPr>
          <a:lstStyle/>
          <a:p>
            <a:pPr marL="0" indent="0">
              <a:buNone/>
            </a:pPr>
            <a:r>
              <a:rPr lang="en-US" sz="9600" i="1" dirty="0" smtClean="0">
                <a:cs typeface="Times New Roman" pitchFamily="18" charset="0"/>
              </a:rPr>
              <a:t>Right now you may be asking yourself… why is this important or why am I doing this?   </a:t>
            </a:r>
          </a:p>
          <a:p>
            <a:pPr marL="0" indent="0">
              <a:buNone/>
            </a:pPr>
            <a:endParaRPr lang="en-US" sz="8000" i="1" dirty="0" smtClean="0">
              <a:cs typeface="Times New Roman" pitchFamily="18" charset="0"/>
            </a:endParaRPr>
          </a:p>
          <a:p>
            <a:pPr>
              <a:buFont typeface="Courier New" pitchFamily="49" charset="0"/>
              <a:buChar char="o"/>
            </a:pPr>
            <a:r>
              <a:rPr lang="en-US" sz="8000" dirty="0" smtClean="0">
                <a:cs typeface="Times New Roman" pitchFamily="18" charset="0"/>
              </a:rPr>
              <a:t>The answers are simple yet important! If you have accessed this instruction then you are currently an IDT student at WIU who is learning all about the world of instructional design. </a:t>
            </a:r>
          </a:p>
          <a:p>
            <a:pPr>
              <a:buFont typeface="Courier New" pitchFamily="49" charset="0"/>
              <a:buChar char="o"/>
            </a:pPr>
            <a:r>
              <a:rPr lang="en-US" sz="8000" dirty="0" smtClean="0">
                <a:cs typeface="Times New Roman" pitchFamily="18" charset="0"/>
              </a:rPr>
              <a:t>You have probably been introduced to the Smith and Ragan process model in previous classes. This instructional module on Theme Based Instruction (TBI) is meant to help you learn about another approach to instruction to further enhance your knowledge base. </a:t>
            </a:r>
          </a:p>
          <a:p>
            <a:pPr>
              <a:buFont typeface="Courier New" pitchFamily="49" charset="0"/>
              <a:buChar char="o"/>
            </a:pPr>
            <a:r>
              <a:rPr lang="en-US" sz="8000" dirty="0"/>
              <a:t>This instructional module will discuss Theme Based Instruction and will highlight it’s definition, history, foundation, relationship to the Smith and Ragan model, connection to other theories and implications of use.</a:t>
            </a:r>
          </a:p>
          <a:p>
            <a:pPr>
              <a:buFont typeface="Courier New" pitchFamily="49" charset="0"/>
              <a:buChar char="o"/>
            </a:pPr>
            <a:endParaRPr lang="en-US" sz="1700" dirty="0">
              <a:cs typeface="Times New Roman" pitchFamily="18" charset="0"/>
            </a:endParaRPr>
          </a:p>
          <a:p>
            <a:pPr marL="0" indent="0">
              <a:buNone/>
            </a:pPr>
            <a:endParaRPr lang="en-US" sz="1700" dirty="0" smtClean="0">
              <a:cs typeface="Times New Roman" pitchFamily="18" charset="0"/>
            </a:endParaRPr>
          </a:p>
        </p:txBody>
      </p:sp>
      <p:pic>
        <p:nvPicPr>
          <p:cNvPr id="9" name="Picture 7" descr="C:\Users\Amy\AppData\Local\Microsoft\Windows\Temporary Internet Files\Content.IE5\SCP9YYS7\MC900432677[1].png">
            <a:hlinkClick r:id="" action="ppaction://customshow?id=1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104" y="619227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Amy\AppData\Local\Microsoft\Windows\Temporary Internet Files\Content.IE5\SCP9YYS7\MC900432677[1].png">
            <a:hlinkClick r:id="" action="ppaction://customshow?id=8"/>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261219" y="6198070"/>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2"/>
          <p:cNvGrpSpPr>
            <a:grpSpLocks/>
          </p:cNvGrpSpPr>
          <p:nvPr/>
        </p:nvGrpSpPr>
        <p:grpSpPr bwMode="auto">
          <a:xfrm>
            <a:off x="3470337" y="6324829"/>
            <a:ext cx="790882" cy="486525"/>
            <a:chOff x="1824" y="633"/>
            <a:chExt cx="2834" cy="2849"/>
          </a:xfrm>
        </p:grpSpPr>
        <p:sp>
          <p:nvSpPr>
            <p:cNvPr id="12"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6"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3952" y="6324600"/>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10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63040" y="1752600"/>
            <a:ext cx="6196405" cy="4648199"/>
          </a:xfrm>
        </p:spPr>
        <p:txBody>
          <a:bodyPr>
            <a:normAutofit/>
          </a:bodyPr>
          <a:lstStyle/>
          <a:p>
            <a:pPr marL="0" indent="0">
              <a:buNone/>
            </a:pPr>
            <a:endParaRPr lang="en-US" sz="1900" dirty="0"/>
          </a:p>
          <a:p>
            <a:pPr marL="0" marR="0" lvl="0" indent="0">
              <a:lnSpc>
                <a:spcPct val="115000"/>
              </a:lnSpc>
              <a:spcBef>
                <a:spcPts val="0"/>
              </a:spcBef>
              <a:spcAft>
                <a:spcPts val="0"/>
              </a:spcAft>
              <a:buNone/>
            </a:pPr>
            <a:endParaRPr lang="en-US" sz="1900"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rPr>
              <a:t>Who </a:t>
            </a:r>
            <a:r>
              <a:rPr lang="en-US" dirty="0">
                <a:ea typeface="Calibri"/>
                <a:cs typeface="Times New Roman"/>
              </a:rPr>
              <a:t>developed the theme-based approach to creating instructional </a:t>
            </a:r>
            <a:r>
              <a:rPr lang="en-US" dirty="0" smtClean="0">
                <a:ea typeface="Calibri"/>
                <a:cs typeface="Times New Roman"/>
              </a:rPr>
              <a:t>units?</a:t>
            </a:r>
          </a:p>
          <a:p>
            <a:pPr marL="0" marR="0" lvl="0" indent="0">
              <a:lnSpc>
                <a:spcPct val="115000"/>
              </a:lnSpc>
              <a:spcBef>
                <a:spcPts val="0"/>
              </a:spcBef>
              <a:spcAft>
                <a:spcPts val="0"/>
              </a:spcAft>
              <a:buNone/>
            </a:pP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99"/>
              </a:rPr>
              <a:t>a. </a:t>
            </a:r>
            <a:r>
              <a:rPr lang="en-US" dirty="0" err="1" smtClean="0">
                <a:ea typeface="Calibri"/>
                <a:cs typeface="Times New Roman"/>
                <a:hlinkClick r:id="" action="ppaction://customshow?id=99"/>
              </a:rPr>
              <a:t>Kovalik</a:t>
            </a:r>
            <a:r>
              <a:rPr lang="en-US" dirty="0" smtClean="0">
                <a:ea typeface="Calibri"/>
                <a:cs typeface="Times New Roman"/>
                <a:hlinkClick r:id="" action="ppaction://customshow?id=99"/>
              </a:rPr>
              <a:t> </a:t>
            </a:r>
            <a:r>
              <a:rPr lang="en-US" dirty="0">
                <a:ea typeface="Calibri"/>
                <a:cs typeface="Times New Roman"/>
                <a:hlinkClick r:id="" action="ppaction://customshow?id=99"/>
              </a:rPr>
              <a:t>and </a:t>
            </a:r>
            <a:r>
              <a:rPr lang="en-US" dirty="0" smtClean="0">
                <a:ea typeface="Calibri"/>
                <a:cs typeface="Times New Roman"/>
                <a:hlinkClick r:id="" action="ppaction://customshow?id=99"/>
              </a:rPr>
              <a:t>Olsen</a:t>
            </a:r>
          </a:p>
          <a:p>
            <a:pPr marL="0" marR="0" lvl="0" indent="0">
              <a:lnSpc>
                <a:spcPct val="115000"/>
              </a:lnSpc>
              <a:spcBef>
                <a:spcPts val="0"/>
              </a:spcBef>
              <a:spcAft>
                <a:spcPts val="0"/>
              </a:spcAft>
              <a:buNone/>
            </a:pPr>
            <a:r>
              <a:rPr lang="en-US" dirty="0" smtClean="0">
                <a:ea typeface="Calibri"/>
                <a:cs typeface="Times New Roman"/>
                <a:hlinkClick r:id="" action="ppaction://customshow?id=99"/>
              </a:rPr>
              <a:t>b</a:t>
            </a:r>
            <a:r>
              <a:rPr lang="en-US" dirty="0">
                <a:ea typeface="Calibri"/>
                <a:cs typeface="Times New Roman"/>
                <a:hlinkClick r:id="" action="ppaction://customshow?id=99"/>
              </a:rPr>
              <a:t>. David </a:t>
            </a:r>
            <a:r>
              <a:rPr lang="en-US" dirty="0" smtClean="0">
                <a:ea typeface="Calibri"/>
                <a:cs typeface="Times New Roman"/>
                <a:hlinkClick r:id="" action="ppaction://customshow?id=99"/>
              </a:rPr>
              <a:t>Merrill</a:t>
            </a:r>
          </a:p>
          <a:p>
            <a:pPr marL="0" marR="0" lvl="0" indent="0">
              <a:lnSpc>
                <a:spcPct val="115000"/>
              </a:lnSpc>
              <a:spcBef>
                <a:spcPts val="0"/>
              </a:spcBef>
              <a:spcAft>
                <a:spcPts val="0"/>
              </a:spcAft>
              <a:buNone/>
            </a:pPr>
            <a:r>
              <a:rPr lang="en-US" dirty="0" smtClean="0">
                <a:ea typeface="Calibri"/>
                <a:cs typeface="Times New Roman"/>
                <a:hlinkClick r:id="" action="ppaction://customshow?id=99"/>
              </a:rPr>
              <a:t>c</a:t>
            </a:r>
            <a:r>
              <a:rPr lang="en-US" dirty="0">
                <a:ea typeface="Calibri"/>
                <a:cs typeface="Times New Roman"/>
                <a:hlinkClick r:id="" action="ppaction://customshow?id=99"/>
              </a:rPr>
              <a:t>. </a:t>
            </a:r>
            <a:r>
              <a:rPr lang="en-US" dirty="0" err="1">
                <a:ea typeface="Calibri"/>
                <a:cs typeface="Times New Roman"/>
                <a:hlinkClick r:id="" action="ppaction://customshow?id=99"/>
              </a:rPr>
              <a:t>Dirkx</a:t>
            </a:r>
            <a:r>
              <a:rPr lang="en-US" dirty="0">
                <a:ea typeface="Calibri"/>
                <a:cs typeface="Times New Roman"/>
                <a:hlinkClick r:id="" action="ppaction://customshow?id=99"/>
              </a:rPr>
              <a:t> and </a:t>
            </a:r>
            <a:r>
              <a:rPr lang="en-US" dirty="0" err="1" smtClean="0">
                <a:ea typeface="Calibri"/>
                <a:cs typeface="Times New Roman"/>
                <a:hlinkClick r:id="" action="ppaction://customshow?id=99"/>
              </a:rPr>
              <a:t>Prenger</a:t>
            </a:r>
            <a:endParaRPr lang="en-US" dirty="0" smtClean="0">
              <a:ea typeface="Calibri"/>
              <a:cs typeface="Times New Roman"/>
            </a:endParaRPr>
          </a:p>
          <a:p>
            <a:pPr marL="0" marR="0" lvl="0" indent="0">
              <a:lnSpc>
                <a:spcPct val="115000"/>
              </a:lnSpc>
              <a:spcBef>
                <a:spcPts val="0"/>
              </a:spcBef>
              <a:spcAft>
                <a:spcPts val="0"/>
              </a:spcAft>
              <a:buNone/>
            </a:pPr>
            <a:r>
              <a:rPr lang="en-US" dirty="0" smtClean="0">
                <a:ea typeface="Calibri"/>
                <a:cs typeface="Times New Roman"/>
                <a:hlinkClick r:id="" action="ppaction://customshow?id=101"/>
              </a:rPr>
              <a:t>d</a:t>
            </a:r>
            <a:r>
              <a:rPr lang="en-US" dirty="0">
                <a:ea typeface="Calibri"/>
                <a:cs typeface="Times New Roman"/>
                <a:hlinkClick r:id="" action="ppaction://customshow?id=101"/>
              </a:rPr>
              <a:t>. No one in particular</a:t>
            </a:r>
            <a:endParaRPr lang="en-US" dirty="0">
              <a:ea typeface="Calibri"/>
              <a:cs typeface="Times New Roman"/>
            </a:endParaRPr>
          </a:p>
          <a:p>
            <a:endParaRPr lang="en-US" sz="1500" dirty="0"/>
          </a:p>
        </p:txBody>
      </p:sp>
    </p:spTree>
    <p:extLst>
      <p:ext uri="{BB962C8B-B14F-4D97-AF65-F5344CB8AC3E}">
        <p14:creationId xmlns:p14="http://schemas.microsoft.com/office/powerpoint/2010/main" val="2315313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2895600"/>
            <a:ext cx="7540752" cy="3048000"/>
          </a:xfrm>
        </p:spPr>
        <p:txBody>
          <a:bodyPr>
            <a:normAutofit/>
          </a:bodyPr>
          <a:lstStyle/>
          <a:p>
            <a:pPr marL="0" lvl="0" indent="0">
              <a:buClr>
                <a:srgbClr val="AA2B1E"/>
              </a:buClr>
              <a:buNone/>
            </a:pPr>
            <a:endParaRPr lang="en-US" sz="2000" dirty="0"/>
          </a:p>
          <a:p>
            <a:pPr marL="0" indent="0">
              <a:buNone/>
            </a:pPr>
            <a:r>
              <a:rPr lang="en-US" sz="2800" dirty="0" smtClean="0">
                <a:solidFill>
                  <a:schemeClr val="tx1"/>
                </a:solidFill>
              </a:rPr>
              <a:t>Try Again!</a:t>
            </a:r>
          </a:p>
          <a:p>
            <a:pPr marL="0" indent="0">
              <a:buNone/>
            </a:pPr>
            <a:endParaRPr lang="en-US" sz="2800" dirty="0" smtClean="0">
              <a:solidFill>
                <a:schemeClr val="tx1"/>
              </a:solidFill>
            </a:endParaRPr>
          </a:p>
          <a:p>
            <a:pPr marL="0" indent="0">
              <a:buNone/>
            </a:pPr>
            <a:r>
              <a:rPr lang="en-US" sz="2800" dirty="0" smtClean="0">
                <a:solidFill>
                  <a:schemeClr val="tx1"/>
                </a:solidFill>
              </a:rPr>
              <a:t>The Theme based  approach was not developed by any one particular person.</a:t>
            </a:r>
            <a:endParaRPr lang="en-US" sz="2800" dirty="0">
              <a:solidFill>
                <a:schemeClr val="tx1"/>
              </a:solidFill>
            </a:endParaRPr>
          </a:p>
        </p:txBody>
      </p:sp>
      <p:pic>
        <p:nvPicPr>
          <p:cNvPr id="2050" name="Picture 2" descr="C:\Users\Amy\AppData\Local\Microsoft\Windows\Temporary Internet Files\Content.IE5\SCP9YYS7\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6858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1].png">
            <a:hlinkClick r:id="" action="ppaction://customshow?id=100"/>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467600" y="5334000"/>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66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r>
              <a:rPr lang="en-US" dirty="0" smtClean="0"/>
              <a:t>Great Job!</a:t>
            </a:r>
          </a:p>
          <a:p>
            <a:pPr marL="0" indent="0" algn="ctr">
              <a:buNone/>
            </a:pPr>
            <a:r>
              <a:rPr lang="en-US" dirty="0" smtClean="0">
                <a:ea typeface="Calibri"/>
                <a:cs typeface="Times New Roman"/>
              </a:rPr>
              <a:t>Theme-Based Approach was not developed by any particular person</a:t>
            </a:r>
            <a:r>
              <a:rPr lang="en-US" dirty="0" smtClean="0"/>
              <a:t>.</a:t>
            </a:r>
          </a:p>
          <a:p>
            <a:pPr marL="0" indent="0">
              <a:buNone/>
            </a:pPr>
            <a:endParaRPr lang="en-US" dirty="0"/>
          </a:p>
        </p:txBody>
      </p:sp>
      <p:pic>
        <p:nvPicPr>
          <p:cNvPr id="1027" name="Picture 3" descr="C:\Users\Amy\AppData\Local\Microsoft\Windows\Temporary Internet Files\Content.IE5\6MJSJI9Q\MC900434910[1].png">
            <a:hlinkClick r:id="" action="ppaction://customshow?id=100"/>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25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Awesome.</a:t>
            </a:r>
            <a:endParaRPr lang="en-US" dirty="0"/>
          </a:p>
        </p:txBody>
      </p:sp>
      <p:sp>
        <p:nvSpPr>
          <p:cNvPr id="5" name="Text Placeholder 4"/>
          <p:cNvSpPr>
            <a:spLocks noGrp="1"/>
          </p:cNvSpPr>
          <p:nvPr>
            <p:ph sz="quarter" idx="1"/>
          </p:nvPr>
        </p:nvSpPr>
        <p:spPr/>
        <p:txBody>
          <a:bodyPr/>
          <a:lstStyle/>
          <a:p>
            <a:pPr marL="0" indent="0">
              <a:buNone/>
            </a:pPr>
            <a:endParaRPr lang="en-US" dirty="0">
              <a:solidFill>
                <a:schemeClr val="tx1"/>
              </a:solidFill>
            </a:endParaRPr>
          </a:p>
          <a:p>
            <a:pPr marL="0" indent="0">
              <a:buNone/>
            </a:pPr>
            <a:endParaRPr lang="en-US" dirty="0" smtClean="0"/>
          </a:p>
          <a:p>
            <a:pPr marL="0" indent="0">
              <a:buNone/>
            </a:pPr>
            <a:endParaRPr lang="en-US" dirty="0" smtClean="0">
              <a:solidFill>
                <a:schemeClr val="tx1"/>
              </a:solidFill>
            </a:endParaRPr>
          </a:p>
          <a:p>
            <a:pPr marL="0" indent="0">
              <a:buNone/>
            </a:pPr>
            <a:endParaRPr lang="en-US" dirty="0" smtClean="0"/>
          </a:p>
          <a:p>
            <a:pPr marL="0" indent="0">
              <a:buNone/>
            </a:pPr>
            <a:endParaRPr lang="en-US" dirty="0"/>
          </a:p>
          <a:p>
            <a:pPr marL="0" indent="0">
              <a:buNone/>
            </a:pPr>
            <a:r>
              <a:rPr lang="en-US" dirty="0" smtClean="0"/>
              <a:t>Now </a:t>
            </a:r>
            <a:r>
              <a:rPr lang="en-US" dirty="0"/>
              <a:t>lets </a:t>
            </a:r>
            <a:r>
              <a:rPr lang="en-US" dirty="0" smtClean="0"/>
              <a:t>move on……</a:t>
            </a:r>
            <a:endParaRPr lang="en-US" dirty="0"/>
          </a:p>
          <a:p>
            <a:pPr marL="0" indent="0">
              <a:buNone/>
            </a:pPr>
            <a:endParaRPr lang="en-US" dirty="0">
              <a:solidFill>
                <a:schemeClr val="tx1"/>
              </a:solidFill>
            </a:endParaRPr>
          </a:p>
        </p:txBody>
      </p:sp>
      <p:pic>
        <p:nvPicPr>
          <p:cNvPr id="3074" name="Picture 2" descr="C:\Users\Amy\AppData\Local\Microsoft\Windows\Temporary Internet Files\Content.IE5\NZ9J4S5Y\MC900389192[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71548" y="2133600"/>
            <a:ext cx="1918948" cy="2146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2999" y="6310241"/>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7" descr="C:\Users\Amy\AppData\Local\Microsoft\Windows\Temporary Internet Files\Content.IE5\SCP9YYS7\MC900432677[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436117" y="6186887"/>
            <a:ext cx="667512" cy="7774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Amy\AppData\Local\Microsoft\Windows\Temporary Internet Files\Content.IE5\SCP9YYS7\MC900432677[1].png">
            <a:hlinkClick r:id="rId7"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8976" y="6168801"/>
            <a:ext cx="683039" cy="7955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my\AppData\Local\Microsoft\Windows\Temporary Internet Files\Content.IE5\VPGD7YC6\MC900442138[1].png">
            <a:hlinkClick r:id="" action="ppaction://customshow?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1839" y="6296006"/>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31134"/>
      </p:ext>
    </p:extLst>
  </p:cSld>
  <p:clrMapOvr>
    <a:masterClrMapping/>
  </p:clrMapOvr>
  <mc:AlternateContent xmlns:mc="http://schemas.openxmlformats.org/markup-compatibility/2006" xmlns:p14="http://schemas.microsoft.com/office/powerpoint/2010/main">
    <mc:Choice Requires="p14">
      <p:transition spd="slow" p14:dur="3000">
        <p:sndAc>
          <p:stSnd>
            <p:snd r:embed="rId2" name="whoosh.wav"/>
          </p:stSnd>
        </p:sndAc>
      </p:transition>
    </mc:Choice>
    <mc:Fallback xmlns="">
      <p:transition spd="slow">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750"/>
                                  </p:stCondLst>
                                  <p:childTnLst>
                                    <p:anim calcmode="lin" valueType="num">
                                      <p:cBhvr additive="base">
                                        <p:cTn id="6" dur="2000"/>
                                        <p:tgtEl>
                                          <p:spTgt spid="3074"/>
                                        </p:tgtEl>
                                        <p:attrNameLst>
                                          <p:attrName>ppt_x</p:attrName>
                                        </p:attrNameLst>
                                      </p:cBhvr>
                                      <p:tavLst>
                                        <p:tav tm="0">
                                          <p:val>
                                            <p:strVal val="ppt_x"/>
                                          </p:val>
                                        </p:tav>
                                        <p:tav tm="100000">
                                          <p:val>
                                            <p:strVal val="1+ppt_w/2"/>
                                          </p:val>
                                        </p:tav>
                                      </p:tavLst>
                                    </p:anim>
                                    <p:anim calcmode="lin" valueType="num">
                                      <p:cBhvr additive="base">
                                        <p:cTn id="7" dur="2000"/>
                                        <p:tgtEl>
                                          <p:spTgt spid="3074"/>
                                        </p:tgtEl>
                                        <p:attrNameLst>
                                          <p:attrName>ppt_y</p:attrName>
                                        </p:attrNameLst>
                                      </p:cBhvr>
                                      <p:tavLst>
                                        <p:tav tm="0">
                                          <p:val>
                                            <p:strVal val="ppt_y"/>
                                          </p:val>
                                        </p:tav>
                                        <p:tav tm="100000">
                                          <p:val>
                                            <p:strVal val="ppt_y"/>
                                          </p:val>
                                        </p:tav>
                                      </p:tavLst>
                                    </p:anim>
                                    <p:set>
                                      <p:cBhvr>
                                        <p:cTn id="8" dur="1" fill="hold">
                                          <p:stCondLst>
                                            <p:cond delay="1999"/>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71601" y="2743201"/>
            <a:ext cx="6553199" cy="1219199"/>
          </a:xfrm>
        </p:spPr>
        <p:txBody>
          <a:bodyPr>
            <a:normAutofit fontScale="25000" lnSpcReduction="20000"/>
          </a:bodyPr>
          <a:lstStyle/>
          <a:p>
            <a:pPr marL="0" indent="0">
              <a:buNone/>
            </a:pPr>
            <a:endParaRPr lang="en-US" sz="9600" b="1" dirty="0" smtClean="0"/>
          </a:p>
          <a:p>
            <a:pPr marL="0" indent="0">
              <a:buNone/>
            </a:pPr>
            <a:r>
              <a:rPr lang="en-US" sz="9600" b="1" dirty="0" smtClean="0"/>
              <a:t>Section Overview: </a:t>
            </a:r>
            <a:r>
              <a:rPr lang="en-US" sz="9600" i="1" dirty="0"/>
              <a:t>t</a:t>
            </a:r>
            <a:r>
              <a:rPr lang="en-US" sz="9600" i="1" dirty="0" smtClean="0"/>
              <a:t>his section will cover</a:t>
            </a:r>
            <a:endParaRPr lang="en-US" sz="9600" i="1" dirty="0"/>
          </a:p>
          <a:p>
            <a:pPr marL="0" indent="0">
              <a:buNone/>
            </a:pPr>
            <a:endParaRPr lang="en-US" sz="9600" u="sng" dirty="0" smtClean="0"/>
          </a:p>
          <a:p>
            <a:pPr>
              <a:buFont typeface="Courier New" pitchFamily="49" charset="0"/>
              <a:buChar char="o"/>
            </a:pPr>
            <a:r>
              <a:rPr lang="en-US" sz="9600" dirty="0" smtClean="0"/>
              <a:t>Remembering the Smith and Ragan model (SRM)</a:t>
            </a:r>
          </a:p>
          <a:p>
            <a:pPr>
              <a:buFont typeface="Courier New" pitchFamily="49" charset="0"/>
              <a:buChar char="o"/>
            </a:pPr>
            <a:r>
              <a:rPr lang="en-US" sz="9600" dirty="0" smtClean="0"/>
              <a:t>Similarities of Theme Based Instruction (TBI) and Smith and Ragan model (SRM)</a:t>
            </a:r>
          </a:p>
          <a:p>
            <a:pPr>
              <a:buFont typeface="Courier New" pitchFamily="49" charset="0"/>
              <a:buChar char="o"/>
            </a:pPr>
            <a:r>
              <a:rPr lang="en-US" sz="9600" dirty="0" smtClean="0"/>
              <a:t>Differences of Theme Based Instruction (TBI) and Smith and Ragan model (SRM)</a:t>
            </a:r>
          </a:p>
          <a:p>
            <a:pPr marL="0" indent="0">
              <a:buNone/>
            </a:pPr>
            <a:endParaRPr lang="en-US" sz="1400" dirty="0"/>
          </a:p>
          <a:p>
            <a:pPr marL="0" indent="0">
              <a:buNone/>
            </a:pPr>
            <a:endParaRPr lang="en-US" sz="1400" dirty="0" smtClean="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solidFill>
                  <a:schemeClr val="tx2"/>
                </a:solidFill>
              </a:rPr>
              <a:t>Comparing Smith and Ragan and Theme Based Instruction</a:t>
            </a:r>
            <a:endParaRPr lang="en-US" dirty="0">
              <a:solidFill>
                <a:schemeClr val="tx2"/>
              </a:solidFill>
            </a:endParaRPr>
          </a:p>
        </p:txBody>
      </p:sp>
      <p:pic>
        <p:nvPicPr>
          <p:cNvPr id="4" name="Picture 7" descr="C:\Users\Amy\AppData\Local\Microsoft\Windows\Temporary Internet Files\Content.IE5\SCP9YYS7\MC900432677[1].png">
            <a:hlinkClick r:id="" action="ppaction://customshow?id=4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my\AppData\Local\Microsoft\Windows\Temporary Internet Files\Content.IE5\SCP9YYS7\MC900432680[1].png">
            <a:hlinkClick r:id="" action="ppaction://customshow?id=6"/>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80936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Remembering Smith and Ragan</a:t>
            </a:r>
            <a:endParaRPr lang="en-US" dirty="0">
              <a:solidFill>
                <a:schemeClr val="tx2"/>
              </a:solidFill>
            </a:endParaRPr>
          </a:p>
        </p:txBody>
      </p:sp>
      <p:sp>
        <p:nvSpPr>
          <p:cNvPr id="17" name="Text Placeholder 16"/>
          <p:cNvSpPr>
            <a:spLocks noGrp="1"/>
          </p:cNvSpPr>
          <p:nvPr>
            <p:ph type="body" idx="2"/>
          </p:nvPr>
        </p:nvSpPr>
        <p:spPr>
          <a:xfrm>
            <a:off x="609599" y="1752599"/>
            <a:ext cx="2930515" cy="4191001"/>
          </a:xfrm>
        </p:spPr>
        <p:txBody>
          <a:bodyPr>
            <a:normAutofit/>
          </a:bodyPr>
          <a:lstStyle/>
          <a:p>
            <a:r>
              <a:rPr lang="en-US" sz="2000" i="1" dirty="0">
                <a:solidFill>
                  <a:schemeClr val="tx1"/>
                </a:solidFill>
                <a:latin typeface="Times New Roman" pitchFamily="18" charset="0"/>
                <a:cs typeface="Times New Roman" pitchFamily="18" charset="0"/>
              </a:rPr>
              <a:t>Do you remember the Smith and Ragan process model from previous IDT classes? </a:t>
            </a:r>
            <a:endParaRPr lang="en-US" sz="2000" dirty="0">
              <a:solidFill>
                <a:schemeClr val="tx1"/>
              </a:solidFill>
            </a:endParaRPr>
          </a:p>
          <a:p>
            <a:endParaRPr lang="en-US" sz="2000" dirty="0" smtClean="0">
              <a:solidFill>
                <a:schemeClr val="tx1"/>
              </a:solidFill>
            </a:endParaRPr>
          </a:p>
          <a:p>
            <a:r>
              <a:rPr lang="en-US" sz="2000" dirty="0" smtClean="0">
                <a:solidFill>
                  <a:schemeClr val="tx1"/>
                </a:solidFill>
              </a:rPr>
              <a:t>Take </a:t>
            </a:r>
            <a:r>
              <a:rPr lang="en-US" sz="2000" dirty="0">
                <a:solidFill>
                  <a:schemeClr val="tx1"/>
                </a:solidFill>
              </a:rPr>
              <a:t>a moment and study the figure on the right to refresh your memory of the process model.</a:t>
            </a:r>
          </a:p>
          <a:p>
            <a:endParaRPr lang="en-US" dirty="0"/>
          </a:p>
        </p:txBody>
      </p:sp>
      <p:pic>
        <p:nvPicPr>
          <p:cNvPr id="4" name="image00.jpg"/>
          <p:cNvPicPr>
            <a:picLocks noGrp="1"/>
          </p:cNvPicPr>
          <p:nvPr>
            <p:ph sz="quarter" idx="1"/>
          </p:nvPr>
        </p:nvPicPr>
        <p:blipFill>
          <a:blip r:embed="rId2"/>
          <a:stretch>
            <a:fillRect/>
          </a:stretch>
        </p:blipFill>
        <p:spPr>
          <a:xfrm>
            <a:off x="4717406" y="1600200"/>
            <a:ext cx="3816994" cy="4541976"/>
          </a:xfrm>
          <a:prstGeom prst="rect">
            <a:avLst/>
          </a:prstGeom>
        </p:spPr>
      </p:pic>
      <p:pic>
        <p:nvPicPr>
          <p:cNvPr id="6" name="Picture 7" descr="C:\Users\Amy\AppData\Local\Microsoft\Windows\Temporary Internet Files\Content.IE5\SCP9YYS7\MC900432677[1].png">
            <a:hlinkClick r:id="" action="ppaction://customshow?id=4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Amy\AppData\Local\Microsoft\Windows\Temporary Internet Files\Content.IE5\SCP9YYS7\MC900432677[1].png">
            <a:hlinkClick r:id="" action="ppaction://customshow?id=0"/>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3540115" y="6310399"/>
            <a:ext cx="790882" cy="486525"/>
            <a:chOff x="1824" y="633"/>
            <a:chExt cx="2834" cy="2849"/>
          </a:xfrm>
        </p:grpSpPr>
        <p:sp>
          <p:nvSpPr>
            <p:cNvPr id="9"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030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Similarities of TBI and SRM</a:t>
            </a:r>
            <a:endParaRPr lang="en-US" dirty="0">
              <a:solidFill>
                <a:schemeClr val="tx2"/>
              </a:solidFill>
            </a:endParaRPr>
          </a:p>
        </p:txBody>
      </p:sp>
      <p:pic>
        <p:nvPicPr>
          <p:cNvPr id="1026" name="Picture 2" descr="C:\Users\Kristin\AppData\Local\Microsoft\Windows\Temporary Internet Files\Content.IE5\GTS2CNA5\MC900332496[1].wmf"/>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5364266" y="2362200"/>
            <a:ext cx="3247526" cy="22037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3804" y="1905000"/>
            <a:ext cx="4563590" cy="4031873"/>
          </a:xfrm>
          <a:prstGeom prst="rect">
            <a:avLst/>
          </a:prstGeom>
          <a:noFill/>
          <a:ln>
            <a:noFill/>
          </a:ln>
        </p:spPr>
        <p:txBody>
          <a:bodyPr wrap="square" rtlCol="0">
            <a:spAutoFit/>
          </a:bodyPr>
          <a:lstStyle/>
          <a:p>
            <a:r>
              <a:rPr lang="en-US" sz="2400" i="1" dirty="0" smtClean="0">
                <a:latin typeface="Times New Roman" pitchFamily="18" charset="0"/>
                <a:cs typeface="Times New Roman" pitchFamily="18" charset="0"/>
              </a:rPr>
              <a:t>Now let’s look at some similarities between the two models</a:t>
            </a:r>
          </a:p>
          <a:p>
            <a:endParaRPr lang="en-US" sz="2400" dirty="0" smtClean="0"/>
          </a:p>
          <a:p>
            <a:pPr marL="285750" indent="-285750">
              <a:buFont typeface="Courier New" pitchFamily="49" charset="0"/>
              <a:buChar char="o"/>
            </a:pPr>
            <a:r>
              <a:rPr lang="en-US" sz="2400" dirty="0" smtClean="0"/>
              <a:t>Both models are used to develop instruction</a:t>
            </a:r>
          </a:p>
          <a:p>
            <a:endParaRPr lang="en-US" sz="2400" dirty="0" smtClean="0"/>
          </a:p>
          <a:p>
            <a:pPr marL="285750" indent="-285750">
              <a:buFont typeface="Courier New" pitchFamily="49" charset="0"/>
              <a:buChar char="o"/>
            </a:pPr>
            <a:r>
              <a:rPr lang="en-US" sz="2400" dirty="0" smtClean="0"/>
              <a:t>Both have their foundations in educational theory</a:t>
            </a:r>
          </a:p>
          <a:p>
            <a:endParaRPr lang="en-US" sz="2400" dirty="0" smtClean="0"/>
          </a:p>
          <a:p>
            <a:pPr marL="285750" indent="-285750">
              <a:buFont typeface="Courier New" pitchFamily="49" charset="0"/>
              <a:buChar char="o"/>
            </a:pPr>
            <a:r>
              <a:rPr lang="en-US" sz="2400" dirty="0" smtClean="0"/>
              <a:t>Both use cognitive strategies</a:t>
            </a:r>
          </a:p>
          <a:p>
            <a:endParaRPr lang="en-US" sz="1600" dirty="0" smtClean="0">
              <a:solidFill>
                <a:prstClr val="black"/>
              </a:solidFill>
            </a:endParaRPr>
          </a:p>
        </p:txBody>
      </p:sp>
      <p:pic>
        <p:nvPicPr>
          <p:cNvPr id="5" name="Picture 7" descr="C:\Users\Amy\AppData\Local\Microsoft\Windows\Temporary Internet Files\Content.IE5\SCP9YYS7\MC900432677[1].png">
            <a:hlinkClick r:id="" action="ppaction://customshow?id=4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177843"/>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43"/>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63651" y="6177843"/>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3451649" y="6298153"/>
            <a:ext cx="790882" cy="486525"/>
            <a:chOff x="1824" y="633"/>
            <a:chExt cx="2834" cy="2849"/>
          </a:xfrm>
        </p:grpSpPr>
        <p:sp>
          <p:nvSpPr>
            <p:cNvPr id="9"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8231" y="6280723"/>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94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Similarities of TBI and SRM</a:t>
            </a:r>
            <a:endParaRPr lang="en-US" dirty="0">
              <a:solidFill>
                <a:schemeClr val="tx2"/>
              </a:solidFill>
            </a:endParaRPr>
          </a:p>
        </p:txBody>
      </p:sp>
      <p:sp>
        <p:nvSpPr>
          <p:cNvPr id="3" name="Content Placeholder 2"/>
          <p:cNvSpPr>
            <a:spLocks noGrp="1"/>
          </p:cNvSpPr>
          <p:nvPr>
            <p:ph sz="quarter" idx="1"/>
          </p:nvPr>
        </p:nvSpPr>
        <p:spPr>
          <a:xfrm>
            <a:off x="439767" y="1981200"/>
            <a:ext cx="5530862" cy="4182516"/>
          </a:xfrm>
        </p:spPr>
        <p:txBody>
          <a:bodyPr>
            <a:normAutofit fontScale="70000" lnSpcReduction="20000"/>
          </a:bodyPr>
          <a:lstStyle/>
          <a:p>
            <a:pPr>
              <a:buFont typeface="Courier New" pitchFamily="49" charset="0"/>
              <a:buChar char="o"/>
            </a:pPr>
            <a:r>
              <a:rPr lang="en-US" sz="3400" dirty="0" smtClean="0"/>
              <a:t>Both use learning goals</a:t>
            </a:r>
          </a:p>
          <a:p>
            <a:pPr marL="0" indent="0">
              <a:buNone/>
            </a:pPr>
            <a:endParaRPr lang="en-US" sz="3400" dirty="0" smtClean="0"/>
          </a:p>
          <a:p>
            <a:pPr>
              <a:buFont typeface="Courier New" pitchFamily="49" charset="0"/>
              <a:buChar char="o"/>
            </a:pPr>
            <a:r>
              <a:rPr lang="en-US" sz="3400" dirty="0" smtClean="0"/>
              <a:t>Both have instructional activities</a:t>
            </a:r>
          </a:p>
          <a:p>
            <a:pPr marL="0" indent="0">
              <a:buNone/>
            </a:pPr>
            <a:endParaRPr lang="en-US" sz="3400" dirty="0" smtClean="0"/>
          </a:p>
          <a:p>
            <a:pPr>
              <a:buFont typeface="Courier New" pitchFamily="49" charset="0"/>
              <a:buChar char="o"/>
            </a:pPr>
            <a:r>
              <a:rPr lang="en-US" sz="3400" dirty="0" smtClean="0"/>
              <a:t>Both have assessment aligned with objectives</a:t>
            </a:r>
          </a:p>
          <a:p>
            <a:pPr marL="0" indent="0">
              <a:buNone/>
            </a:pPr>
            <a:endParaRPr lang="en-US" sz="3400" dirty="0" smtClean="0"/>
          </a:p>
          <a:p>
            <a:pPr lvl="0">
              <a:buFont typeface="Courier New" pitchFamily="49" charset="0"/>
              <a:buChar char="o"/>
            </a:pPr>
            <a:r>
              <a:rPr lang="en-US" sz="3400" dirty="0" smtClean="0"/>
              <a:t>Both allow some learner control within curriculum. The </a:t>
            </a:r>
            <a:r>
              <a:rPr lang="en-US" sz="3400" dirty="0"/>
              <a:t>Smith and Ragan model uses </a:t>
            </a:r>
            <a:r>
              <a:rPr lang="en-US" sz="3400" dirty="0" err="1"/>
              <a:t>supplanative</a:t>
            </a:r>
            <a:r>
              <a:rPr lang="en-US" sz="3400" dirty="0"/>
              <a:t> and generative strategies while Theme-Based instruction uses u</a:t>
            </a:r>
            <a:r>
              <a:rPr lang="en-US" sz="3400" dirty="0" smtClean="0"/>
              <a:t>nifying activities</a:t>
            </a:r>
            <a:r>
              <a:rPr lang="en-US" sz="3400" dirty="0"/>
              <a:t> </a:t>
            </a:r>
            <a:r>
              <a:rPr lang="en-US" sz="3400" dirty="0" smtClean="0"/>
              <a:t>and themes.</a:t>
            </a:r>
            <a:endParaRPr lang="en-US" sz="3400" dirty="0"/>
          </a:p>
          <a:p>
            <a:pPr>
              <a:buFont typeface="Courier New" pitchFamily="49" charset="0"/>
              <a:buChar char="o"/>
            </a:pPr>
            <a:endParaRPr lang="en-US" sz="1600" dirty="0"/>
          </a:p>
        </p:txBody>
      </p:sp>
      <p:pic>
        <p:nvPicPr>
          <p:cNvPr id="4" name="Picture 2" descr="C:\Users\Kristin\AppData\Local\Microsoft\Windows\Temporary Internet Files\Content.IE5\GTS2CNA5\MC9003324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466" y="2145829"/>
            <a:ext cx="3408296" cy="2312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4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163716"/>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4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00032" y="617515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3459265" y="6310701"/>
            <a:ext cx="790882" cy="486525"/>
            <a:chOff x="1824" y="633"/>
            <a:chExt cx="2834" cy="2849"/>
          </a:xfrm>
        </p:grpSpPr>
        <p:sp>
          <p:nvSpPr>
            <p:cNvPr id="9"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8231" y="6306435"/>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0629" y="6289973"/>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92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Differences of TBI and SRM</a:t>
            </a:r>
            <a:endParaRPr lang="en-US" dirty="0">
              <a:solidFill>
                <a:schemeClr val="tx2"/>
              </a:solidFill>
            </a:endParaRPr>
          </a:p>
        </p:txBody>
      </p:sp>
      <p:sp>
        <p:nvSpPr>
          <p:cNvPr id="3" name="Content Placeholder 2"/>
          <p:cNvSpPr>
            <a:spLocks noGrp="1"/>
          </p:cNvSpPr>
          <p:nvPr>
            <p:ph sz="quarter" idx="1"/>
          </p:nvPr>
        </p:nvSpPr>
        <p:spPr>
          <a:xfrm>
            <a:off x="-454209" y="1766048"/>
            <a:ext cx="6868636" cy="4419600"/>
          </a:xfrm>
        </p:spPr>
        <p:txBody>
          <a:bodyPr>
            <a:normAutofit/>
          </a:bodyPr>
          <a:lstStyle/>
          <a:p>
            <a:pPr lvl="3">
              <a:buFont typeface="Courier New" pitchFamily="49" charset="0"/>
              <a:buChar char="o"/>
            </a:pPr>
            <a:r>
              <a:rPr lang="en-US" sz="2400" dirty="0" smtClean="0"/>
              <a:t>Theme-based has one unifying theme throughout curriculum </a:t>
            </a:r>
          </a:p>
          <a:p>
            <a:pPr marL="1051560" lvl="3" indent="0">
              <a:buNone/>
            </a:pPr>
            <a:endParaRPr lang="en-US" sz="2400" dirty="0" smtClean="0"/>
          </a:p>
          <a:p>
            <a:pPr marL="1051560" lvl="3" indent="0">
              <a:buNone/>
            </a:pPr>
            <a:r>
              <a:rPr lang="en-US" sz="2400" i="1" dirty="0" smtClean="0">
                <a:cs typeface="Times New Roman" pitchFamily="18" charset="0"/>
              </a:rPr>
              <a:t>(For example: a school that uses TBI has all 7</a:t>
            </a:r>
            <a:r>
              <a:rPr lang="en-US" sz="2400" i="1" baseline="30000" dirty="0" smtClean="0">
                <a:cs typeface="Times New Roman" pitchFamily="18" charset="0"/>
              </a:rPr>
              <a:t>th</a:t>
            </a:r>
            <a:r>
              <a:rPr lang="en-US" sz="2400" i="1" dirty="0" smtClean="0">
                <a:cs typeface="Times New Roman" pitchFamily="18" charset="0"/>
              </a:rPr>
              <a:t> grade classes use the same theme for their curriculum tying together all subjects) </a:t>
            </a:r>
          </a:p>
          <a:p>
            <a:pPr marL="1051560" lvl="3" indent="0">
              <a:buNone/>
            </a:pPr>
            <a:endParaRPr lang="en-US" sz="2400" dirty="0"/>
          </a:p>
          <a:p>
            <a:pPr marL="1051560" lvl="3" indent="0">
              <a:buNone/>
            </a:pPr>
            <a:r>
              <a:rPr lang="en-US" sz="2400" dirty="0" smtClean="0"/>
              <a:t>…while SRM may use many due to being adapted in single classrooms rather than unifying all classroom curriculum together under one theme.</a:t>
            </a:r>
          </a:p>
          <a:p>
            <a:pPr marL="1051560" lvl="3" indent="0">
              <a:buNone/>
            </a:pPr>
            <a:endParaRPr lang="en-US" dirty="0"/>
          </a:p>
          <a:p>
            <a:pPr>
              <a:buFont typeface="Courier New" pitchFamily="49" charset="0"/>
              <a:buChar char="o"/>
            </a:pPr>
            <a:endParaRPr lang="en-US" sz="1600" dirty="0"/>
          </a:p>
        </p:txBody>
      </p:sp>
      <p:pic>
        <p:nvPicPr>
          <p:cNvPr id="1027" name="Picture 3" descr="C:\Users\Kristin\AppData\Local\Microsoft\Windows\Temporary Internet Files\Content.IE5\1TF87T9T\MC9002154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397674"/>
            <a:ext cx="2209800" cy="2502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4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4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310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Differences  of TBI and SRM</a:t>
            </a:r>
            <a:endParaRPr lang="en-US" dirty="0">
              <a:solidFill>
                <a:schemeClr val="tx2"/>
              </a:solidFill>
            </a:endParaRPr>
          </a:p>
        </p:txBody>
      </p:sp>
      <p:sp>
        <p:nvSpPr>
          <p:cNvPr id="3" name="Content Placeholder 2"/>
          <p:cNvSpPr>
            <a:spLocks noGrp="1"/>
          </p:cNvSpPr>
          <p:nvPr>
            <p:ph sz="quarter" idx="1"/>
          </p:nvPr>
        </p:nvSpPr>
        <p:spPr>
          <a:xfrm>
            <a:off x="-375779" y="1886979"/>
            <a:ext cx="6196405" cy="4013616"/>
          </a:xfrm>
        </p:spPr>
        <p:txBody>
          <a:bodyPr>
            <a:normAutofit fontScale="77500" lnSpcReduction="20000"/>
          </a:bodyPr>
          <a:lstStyle/>
          <a:p>
            <a:pPr lvl="3">
              <a:buFont typeface="Courier New" pitchFamily="49" charset="0"/>
              <a:buChar char="o"/>
            </a:pPr>
            <a:r>
              <a:rPr lang="en-US" sz="2800" dirty="0"/>
              <a:t>Theme-based needs support throughout the school/system </a:t>
            </a:r>
          </a:p>
          <a:p>
            <a:pPr lvl="3">
              <a:buFont typeface="Courier New" pitchFamily="49" charset="0"/>
              <a:buChar char="o"/>
            </a:pPr>
            <a:endParaRPr lang="en-US" sz="2800" dirty="0"/>
          </a:p>
          <a:p>
            <a:pPr marL="1051560" lvl="3" indent="0">
              <a:buNone/>
            </a:pPr>
            <a:r>
              <a:rPr lang="en-US" sz="2800" dirty="0"/>
              <a:t>…while SRM can be implemented/used in single contexts/classroom </a:t>
            </a:r>
            <a:r>
              <a:rPr lang="en-US" sz="2800" dirty="0" smtClean="0"/>
              <a:t>curriculum since it does not require all classrooms to agree and use the same theme.</a:t>
            </a:r>
            <a:endParaRPr lang="en-US" sz="2800" dirty="0"/>
          </a:p>
          <a:p>
            <a:pPr marL="1051560" lvl="3" indent="0">
              <a:buNone/>
            </a:pPr>
            <a:endParaRPr lang="en-US" sz="2800" dirty="0"/>
          </a:p>
          <a:p>
            <a:pPr lvl="3">
              <a:buFont typeface="Courier New" pitchFamily="49" charset="0"/>
              <a:buChar char="o"/>
            </a:pPr>
            <a:r>
              <a:rPr lang="en-US" sz="2800" dirty="0"/>
              <a:t>Theme based uses authentic assessments</a:t>
            </a:r>
          </a:p>
          <a:p>
            <a:pPr lvl="3">
              <a:buFont typeface="Courier New" pitchFamily="49" charset="0"/>
              <a:buChar char="o"/>
            </a:pPr>
            <a:endParaRPr lang="en-US" sz="2800" dirty="0"/>
          </a:p>
          <a:p>
            <a:pPr marL="1051560" lvl="3" indent="0">
              <a:buNone/>
            </a:pPr>
            <a:r>
              <a:rPr lang="en-US" sz="2800" dirty="0"/>
              <a:t>…while SRM may use many kinds depending on the </a:t>
            </a:r>
            <a:r>
              <a:rPr lang="en-US" sz="2800" dirty="0" smtClean="0"/>
              <a:t>instruction it is being used to design.</a:t>
            </a:r>
            <a:endParaRPr lang="en-US" sz="2800" dirty="0"/>
          </a:p>
          <a:p>
            <a:endParaRPr lang="en-US" dirty="0"/>
          </a:p>
        </p:txBody>
      </p:sp>
      <p:pic>
        <p:nvPicPr>
          <p:cNvPr id="4" name="Picture 3" descr="C:\Users\Kristin\AppData\Local\Microsoft\Windows\Temporary Internet Files\Content.IE5\1TF87T9T\MC9002154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397674"/>
            <a:ext cx="2209800" cy="2502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7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46"/>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56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W</a:t>
            </a:r>
            <a:r>
              <a:rPr lang="en-US" dirty="0" smtClean="0">
                <a:solidFill>
                  <a:schemeClr val="tx2"/>
                </a:solidFill>
              </a:rPr>
              <a:t>hat to Expect (cont.)</a:t>
            </a:r>
            <a:endParaRPr lang="en-US" dirty="0">
              <a:solidFill>
                <a:schemeClr val="tx2"/>
              </a:solidFill>
            </a:endParaRPr>
          </a:p>
        </p:txBody>
      </p:sp>
      <p:sp>
        <p:nvSpPr>
          <p:cNvPr id="3" name="Content Placeholder 2"/>
          <p:cNvSpPr>
            <a:spLocks noGrp="1"/>
          </p:cNvSpPr>
          <p:nvPr>
            <p:ph sz="quarter" idx="1"/>
          </p:nvPr>
        </p:nvSpPr>
        <p:spPr>
          <a:xfrm>
            <a:off x="790674" y="1803640"/>
            <a:ext cx="7853464" cy="4356370"/>
          </a:xfrm>
        </p:spPr>
        <p:txBody>
          <a:bodyPr>
            <a:normAutofit fontScale="25000" lnSpcReduction="20000"/>
          </a:bodyPr>
          <a:lstStyle/>
          <a:p>
            <a:pPr>
              <a:buFont typeface="Courier New" pitchFamily="49" charset="0"/>
              <a:buChar char="o"/>
            </a:pPr>
            <a:endParaRPr lang="en-US" sz="8800" dirty="0"/>
          </a:p>
          <a:p>
            <a:pPr>
              <a:buFont typeface="Courier New" pitchFamily="49" charset="0"/>
              <a:buChar char="o"/>
            </a:pPr>
            <a:r>
              <a:rPr lang="en-US" sz="8000" dirty="0"/>
              <a:t>You will have approximately one hour to complete this module and the accompanied assessment.</a:t>
            </a:r>
          </a:p>
          <a:p>
            <a:pPr>
              <a:buFont typeface="Courier New" pitchFamily="49" charset="0"/>
              <a:buChar char="o"/>
            </a:pPr>
            <a:endParaRPr lang="en-US" sz="8000" dirty="0"/>
          </a:p>
          <a:p>
            <a:pPr>
              <a:buFont typeface="Courier New" pitchFamily="49" charset="0"/>
              <a:buChar char="o"/>
            </a:pPr>
            <a:r>
              <a:rPr lang="en-US" sz="8000" dirty="0"/>
              <a:t>You will need to be able to recall the information presented in this instructional module in order to successfully complete the assessment with a score of 80% or higher and a 75% or more in each section to achieve the objective.</a:t>
            </a:r>
          </a:p>
          <a:p>
            <a:pPr marL="0" indent="0">
              <a:buNone/>
            </a:pPr>
            <a:endParaRPr lang="en-US" sz="8000" dirty="0"/>
          </a:p>
          <a:p>
            <a:pPr>
              <a:buFont typeface="Courier New" pitchFamily="49" charset="0"/>
              <a:buChar char="o"/>
            </a:pPr>
            <a:r>
              <a:rPr lang="en-US" sz="8000" dirty="0"/>
              <a:t>You are encouraged to take notes! To complete the assessment you will be able to use notes  you take and your text  book but will not have access to this instructional module itself. </a:t>
            </a:r>
          </a:p>
          <a:p>
            <a:pPr>
              <a:buFont typeface="Courier New" pitchFamily="49" charset="0"/>
              <a:buChar char="o"/>
            </a:pPr>
            <a:endParaRPr lang="en-US" sz="8000" dirty="0"/>
          </a:p>
          <a:p>
            <a:pPr>
              <a:buFont typeface="Courier New" pitchFamily="49" charset="0"/>
              <a:buChar char="o"/>
            </a:pPr>
            <a:r>
              <a:rPr lang="en-US" sz="8000" dirty="0"/>
              <a:t>There will be practice examples throughout the instruction to help you practice for the final assessment. </a:t>
            </a:r>
          </a:p>
          <a:p>
            <a:endParaRPr lang="en-US" dirty="0"/>
          </a:p>
        </p:txBody>
      </p:sp>
      <p:pic>
        <p:nvPicPr>
          <p:cNvPr id="4" name="Picture 7" descr="C:\Users\Amy\AppData\Local\Microsoft\Windows\Temporary Internet Files\Content.IE5\SCP9YYS7\MC900432677[1].png">
            <a:hlinkClick r:id="" action="ppaction://customshow?id=4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1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5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sz="quarter" idx="1"/>
          </p:nvPr>
        </p:nvSpPr>
        <p:spPr/>
        <p:txBody>
          <a:bodyPr>
            <a:normAutofit fontScale="92500" lnSpcReduction="20000"/>
          </a:bodyPr>
          <a:lstStyle/>
          <a:p>
            <a:pPr>
              <a:buFont typeface="Courier New" pitchFamily="49" charset="0"/>
              <a:buChar char="o"/>
            </a:pPr>
            <a:r>
              <a:rPr lang="en-US" sz="2400" i="1" dirty="0">
                <a:latin typeface="Times New Roman" pitchFamily="18" charset="0"/>
                <a:cs typeface="Times New Roman" pitchFamily="18" charset="0"/>
              </a:rPr>
              <a:t>Similarities: </a:t>
            </a:r>
            <a:endParaRPr lang="en-US" sz="2400" i="1" dirty="0" smtClean="0">
              <a:latin typeface="Times New Roman" pitchFamily="18" charset="0"/>
              <a:cs typeface="Times New Roman" pitchFamily="18" charset="0"/>
            </a:endParaRPr>
          </a:p>
          <a:p>
            <a:pPr marL="0" indent="0">
              <a:buNone/>
            </a:pPr>
            <a:endParaRPr lang="en-US" sz="2400" dirty="0" smtClean="0"/>
          </a:p>
          <a:p>
            <a:pPr marL="0" indent="0">
              <a:buNone/>
            </a:pPr>
            <a:r>
              <a:rPr lang="en-US" sz="2400" dirty="0" smtClean="0"/>
              <a:t>Both </a:t>
            </a:r>
            <a:r>
              <a:rPr lang="en-US" sz="2400" dirty="0"/>
              <a:t>models are used to develop </a:t>
            </a:r>
            <a:r>
              <a:rPr lang="en-US" sz="2400" dirty="0" smtClean="0"/>
              <a:t>instruction, Both have </a:t>
            </a:r>
            <a:r>
              <a:rPr lang="en-US" sz="2400" dirty="0"/>
              <a:t>their foundations in educational </a:t>
            </a:r>
            <a:r>
              <a:rPr lang="en-US" sz="2400" dirty="0" smtClean="0"/>
              <a:t>theory, Both </a:t>
            </a:r>
            <a:r>
              <a:rPr lang="en-US" sz="2400" dirty="0"/>
              <a:t>use cognitive </a:t>
            </a:r>
            <a:r>
              <a:rPr lang="en-US" sz="2400" dirty="0" smtClean="0"/>
              <a:t>strategies, </a:t>
            </a:r>
            <a:r>
              <a:rPr lang="en-US" sz="2400" dirty="0"/>
              <a:t>Both use learning </a:t>
            </a:r>
            <a:r>
              <a:rPr lang="en-US" sz="2400" dirty="0" smtClean="0"/>
              <a:t>goals, Both </a:t>
            </a:r>
            <a:r>
              <a:rPr lang="en-US" sz="2400" dirty="0"/>
              <a:t>have instructional </a:t>
            </a:r>
            <a:r>
              <a:rPr lang="en-US" sz="2400" dirty="0" smtClean="0"/>
              <a:t>activities, Both have </a:t>
            </a:r>
            <a:r>
              <a:rPr lang="en-US" sz="2400" dirty="0"/>
              <a:t>assessment aligned with </a:t>
            </a:r>
            <a:r>
              <a:rPr lang="en-US" sz="2400" dirty="0" smtClean="0"/>
              <a:t>objectives and Both </a:t>
            </a:r>
            <a:r>
              <a:rPr lang="en-US" sz="2400" dirty="0"/>
              <a:t>allow some learner control within </a:t>
            </a:r>
            <a:r>
              <a:rPr lang="en-US" sz="2400" dirty="0" smtClean="0"/>
              <a:t>curriculum.</a:t>
            </a:r>
          </a:p>
          <a:p>
            <a:pPr marL="0" indent="0">
              <a:buNone/>
            </a:pPr>
            <a:endParaRPr lang="en-US" sz="2400" dirty="0"/>
          </a:p>
          <a:p>
            <a:pPr>
              <a:buFont typeface="Courier New" pitchFamily="49" charset="0"/>
              <a:buChar char="o"/>
            </a:pPr>
            <a:r>
              <a:rPr lang="en-US" sz="2400" i="1" dirty="0" smtClean="0">
                <a:latin typeface="Times New Roman" pitchFamily="18" charset="0"/>
                <a:cs typeface="Times New Roman" pitchFamily="18" charset="0"/>
              </a:rPr>
              <a:t>Differences: </a:t>
            </a:r>
          </a:p>
          <a:p>
            <a:pPr>
              <a:buFont typeface="Courier New" pitchFamily="49" charset="0"/>
              <a:buChar char="o"/>
            </a:pPr>
            <a:endParaRPr lang="en-US" sz="2400" i="1" dirty="0">
              <a:latin typeface="Times New Roman" pitchFamily="18" charset="0"/>
              <a:cs typeface="Times New Roman" pitchFamily="18" charset="0"/>
            </a:endParaRPr>
          </a:p>
          <a:p>
            <a:pPr marL="0" lvl="3" indent="0">
              <a:buNone/>
            </a:pPr>
            <a:r>
              <a:rPr lang="en-US" sz="2400" dirty="0" smtClean="0"/>
              <a:t>Theme based </a:t>
            </a:r>
            <a:r>
              <a:rPr lang="en-US" sz="2400" dirty="0"/>
              <a:t>has one unifying theme throughout </a:t>
            </a:r>
            <a:endParaRPr lang="en-US" sz="2400" dirty="0" smtClean="0"/>
          </a:p>
          <a:p>
            <a:pPr marL="0" lvl="3" indent="0">
              <a:buNone/>
            </a:pPr>
            <a:r>
              <a:rPr lang="en-US" sz="2400" dirty="0" smtClean="0"/>
              <a:t>curriculum, Theme based </a:t>
            </a:r>
            <a:r>
              <a:rPr lang="en-US" sz="2400" dirty="0"/>
              <a:t>needs support throughout </a:t>
            </a:r>
            <a:endParaRPr lang="en-US" sz="2400" dirty="0" smtClean="0"/>
          </a:p>
          <a:p>
            <a:pPr marL="0" lvl="3" indent="0">
              <a:buNone/>
            </a:pPr>
            <a:r>
              <a:rPr lang="en-US" sz="2400" dirty="0" smtClean="0"/>
              <a:t>the school/system and Theme </a:t>
            </a:r>
            <a:r>
              <a:rPr lang="en-US" sz="2400" dirty="0"/>
              <a:t>based uses authentic </a:t>
            </a:r>
            <a:endParaRPr lang="en-US" sz="2400" dirty="0" smtClean="0"/>
          </a:p>
          <a:p>
            <a:pPr marL="0" lvl="3" indent="0">
              <a:buNone/>
            </a:pPr>
            <a:r>
              <a:rPr lang="en-US" sz="2400" dirty="0" smtClean="0"/>
              <a:t>assessments</a:t>
            </a:r>
            <a:endParaRPr lang="en-US" sz="2400" dirty="0"/>
          </a:p>
          <a:p>
            <a:pPr marL="0" lvl="3" indent="0">
              <a:buNone/>
            </a:pPr>
            <a:endParaRPr lang="en-US" sz="1600" dirty="0"/>
          </a:p>
          <a:p>
            <a:pPr marL="0" lvl="3" indent="0">
              <a:buNone/>
            </a:pPr>
            <a:endParaRPr lang="en-US" sz="1600" dirty="0"/>
          </a:p>
          <a:p>
            <a:pPr marL="0" indent="0">
              <a:buNone/>
            </a:pPr>
            <a:endParaRPr lang="en-US" dirty="0"/>
          </a:p>
          <a:p>
            <a:endParaRPr lang="en-US" dirty="0"/>
          </a:p>
        </p:txBody>
      </p:sp>
      <p:pic>
        <p:nvPicPr>
          <p:cNvPr id="4" name="Picture 7" descr="C:\Users\Amy\AppData\Local\Microsoft\Windows\Temporary Internet Files\Content.IE5\SCP9YYS7\MC900432677[1].png">
            <a:hlinkClick r:id="" action="ppaction://customshow?id=10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47"/>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ristin\AppData\Local\Microsoft\Windows\Temporary Internet Files\Content.IE5\8C3N25ZR\MC900441510[1].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1799" y="4160630"/>
            <a:ext cx="1994599" cy="199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56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2057400"/>
            <a:ext cx="6196405" cy="4495800"/>
          </a:xfrm>
        </p:spPr>
        <p:txBody>
          <a:bodyPr>
            <a:normAutofit/>
          </a:bodyPr>
          <a:lstStyle/>
          <a:p>
            <a:pPr marL="0" indent="0">
              <a:buNone/>
            </a:pPr>
            <a:r>
              <a:rPr lang="en-US" sz="2300" i="1" dirty="0" smtClean="0">
                <a:solidFill>
                  <a:schemeClr val="tx2"/>
                </a:solidFill>
                <a:latin typeface="Times New Roman" pitchFamily="18" charset="0"/>
                <a:cs typeface="Times New Roman" pitchFamily="18" charset="0"/>
              </a:rPr>
              <a:t>To help you practice for the final assessment see if you can answer the following questions correctly. </a:t>
            </a:r>
          </a:p>
          <a:p>
            <a:pPr marL="0" indent="0">
              <a:buNone/>
            </a:pPr>
            <a:endParaRPr lang="en-US" sz="2400" i="1" dirty="0" smtClean="0">
              <a:latin typeface="Times New Roman" pitchFamily="18" charset="0"/>
              <a:cs typeface="Times New Roman" pitchFamily="18" charset="0"/>
            </a:endParaRPr>
          </a:p>
          <a:p>
            <a:pPr marL="0" lvl="0" indent="0">
              <a:buNone/>
            </a:pPr>
            <a:r>
              <a:rPr lang="en-US" sz="2400" dirty="0" smtClean="0"/>
              <a:t>The </a:t>
            </a:r>
            <a:r>
              <a:rPr lang="en-US" sz="2400" dirty="0"/>
              <a:t>Smith and Ragan model and </a:t>
            </a:r>
            <a:r>
              <a:rPr lang="en-US" sz="2400" dirty="0" smtClean="0"/>
              <a:t>Theme Based </a:t>
            </a:r>
            <a:r>
              <a:rPr lang="en-US" sz="2400" dirty="0"/>
              <a:t>I</a:t>
            </a:r>
            <a:r>
              <a:rPr lang="en-US" sz="2400" dirty="0" smtClean="0"/>
              <a:t>nstruction </a:t>
            </a:r>
            <a:r>
              <a:rPr lang="en-US" sz="2400" dirty="0"/>
              <a:t>both </a:t>
            </a:r>
            <a:r>
              <a:rPr lang="en-US" sz="2400" dirty="0" smtClean="0"/>
              <a:t>use </a:t>
            </a:r>
            <a:r>
              <a:rPr lang="en-US" sz="2400" dirty="0"/>
              <a:t>which of the following?</a:t>
            </a:r>
          </a:p>
          <a:p>
            <a:pPr marL="0" lvl="0" indent="0">
              <a:buNone/>
            </a:pPr>
            <a:r>
              <a:rPr lang="en-US" sz="2400" dirty="0" smtClean="0">
                <a:hlinkClick r:id="" action="ppaction://customshow?id=106"/>
              </a:rPr>
              <a:t>A. Learning </a:t>
            </a:r>
            <a:r>
              <a:rPr lang="en-US" sz="2400" dirty="0">
                <a:hlinkClick r:id="" action="ppaction://customshow?id=106"/>
              </a:rPr>
              <a:t>goals</a:t>
            </a:r>
            <a:endParaRPr lang="en-US" sz="2400" dirty="0"/>
          </a:p>
          <a:p>
            <a:pPr marL="0" lvl="0" indent="0">
              <a:buNone/>
            </a:pPr>
            <a:r>
              <a:rPr lang="en-US" sz="2400" dirty="0" smtClean="0">
                <a:hlinkClick r:id="" action="ppaction://customshow?id=105"/>
              </a:rPr>
              <a:t>B. Instructional </a:t>
            </a:r>
            <a:r>
              <a:rPr lang="en-US" sz="2400" dirty="0">
                <a:hlinkClick r:id="" action="ppaction://customshow?id=105"/>
              </a:rPr>
              <a:t>principles</a:t>
            </a:r>
          </a:p>
          <a:p>
            <a:pPr marL="0" lvl="0" indent="0">
              <a:buNone/>
            </a:pPr>
            <a:r>
              <a:rPr lang="en-US" sz="2400" dirty="0" smtClean="0">
                <a:hlinkClick r:id="" action="ppaction://customshow?id=105"/>
              </a:rPr>
              <a:t>C. Multiple </a:t>
            </a:r>
            <a:r>
              <a:rPr lang="en-US" sz="2400" dirty="0">
                <a:hlinkClick r:id="" action="ppaction://customshow?id=105"/>
              </a:rPr>
              <a:t>Theories of Intelligence </a:t>
            </a:r>
          </a:p>
          <a:p>
            <a:pPr marL="0" lvl="0" indent="0">
              <a:buNone/>
            </a:pPr>
            <a:r>
              <a:rPr lang="en-US" sz="2400" dirty="0" smtClean="0">
                <a:hlinkClick r:id="" action="ppaction://customshow?id=105"/>
              </a:rPr>
              <a:t>D. None of </a:t>
            </a:r>
            <a:r>
              <a:rPr lang="en-US" sz="2400" dirty="0">
                <a:hlinkClick r:id="" action="ppaction://customshow?id=105"/>
              </a:rPr>
              <a:t>the </a:t>
            </a:r>
            <a:r>
              <a:rPr lang="en-US" sz="2400" dirty="0" smtClean="0">
                <a:hlinkClick r:id="" action="ppaction://customshow?id=105"/>
              </a:rPr>
              <a:t>above</a:t>
            </a:r>
            <a:endParaRPr lang="en-US" sz="2400" dirty="0" smtClean="0"/>
          </a:p>
          <a:p>
            <a:pPr marL="0" indent="0">
              <a:buNone/>
            </a:pPr>
            <a:endParaRPr lang="en-US" sz="2000" i="1" dirty="0">
              <a:cs typeface="Times New Roman" pitchFamily="18" charset="0"/>
            </a:endParaRPr>
          </a:p>
          <a:p>
            <a:pPr marL="0" lvl="0" indent="0">
              <a:buNone/>
            </a:pPr>
            <a:endParaRPr lang="en-US" sz="2000" dirty="0"/>
          </a:p>
          <a:p>
            <a:pPr marL="0" indent="0">
              <a:buNone/>
            </a:pPr>
            <a:endParaRPr lang="en-US" sz="2000" i="1" dirty="0" smtClean="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3314585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4800" dirty="0" smtClean="0"/>
          </a:p>
          <a:p>
            <a:pPr marL="0" indent="0" algn="ctr">
              <a:buNone/>
            </a:pPr>
            <a:r>
              <a:rPr lang="en-US" sz="4800" dirty="0" smtClean="0"/>
              <a:t>Keep Trying…</a:t>
            </a:r>
          </a:p>
          <a:p>
            <a:pPr marL="0" indent="0" algn="ctr">
              <a:buNone/>
            </a:pPr>
            <a:endParaRPr lang="en-US" sz="2000" dirty="0"/>
          </a:p>
          <a:p>
            <a:pPr marL="0" indent="0" algn="ctr">
              <a:buNone/>
            </a:pPr>
            <a:endParaRPr lang="en-US" sz="2000" dirty="0" smtClean="0"/>
          </a:p>
          <a:p>
            <a:pPr marL="0" indent="0" algn="ctr">
              <a:buNone/>
            </a:pPr>
            <a:r>
              <a:rPr lang="en-US" sz="2800" dirty="0" smtClean="0"/>
              <a:t>Remember that both models use learning goals.</a:t>
            </a:r>
            <a:endParaRPr lang="en-US" sz="2800" dirty="0"/>
          </a:p>
          <a:p>
            <a:endParaRPr lang="en-US"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49954" y="9144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09"/>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50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a:t>T</a:t>
            </a:r>
            <a:r>
              <a:rPr lang="en-US" dirty="0" smtClean="0"/>
              <a:t>hey both use Learning Goals.</a:t>
            </a:r>
          </a:p>
          <a:p>
            <a:pPr marL="0" indent="0">
              <a:buNone/>
            </a:pPr>
            <a:endParaRPr lang="en-US" dirty="0"/>
          </a:p>
        </p:txBody>
      </p:sp>
      <p:pic>
        <p:nvPicPr>
          <p:cNvPr id="1027" name="Picture 3" descr="C:\Users\Amy\AppData\Local\Microsoft\Windows\Temporary Internet Files\Content.IE5\6MJSJI9Q\MC900434910[1].png">
            <a:hlinkClick r:id="" action="ppaction://customshow?id=109"/>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02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2057400"/>
            <a:ext cx="6196405" cy="3603812"/>
          </a:xfrm>
        </p:spPr>
        <p:txBody>
          <a:bodyPr>
            <a:normAutofit fontScale="92500"/>
          </a:bodyPr>
          <a:lstStyle/>
          <a:p>
            <a:pPr marL="0" lvl="0" indent="0">
              <a:buNone/>
            </a:pPr>
            <a:r>
              <a:rPr lang="en-US" dirty="0" smtClean="0"/>
              <a:t>Both the </a:t>
            </a:r>
            <a:r>
              <a:rPr lang="en-US" dirty="0"/>
              <a:t>Smith and Ragan model and Theme-based instruction are based in what?</a:t>
            </a:r>
          </a:p>
          <a:p>
            <a:pPr marL="0" lvl="0" indent="0">
              <a:buNone/>
            </a:pPr>
            <a:endParaRPr lang="en-US" dirty="0"/>
          </a:p>
          <a:p>
            <a:pPr marL="0" lvl="0" indent="0">
              <a:buNone/>
            </a:pPr>
            <a:r>
              <a:rPr lang="en-US" dirty="0" smtClean="0">
                <a:hlinkClick r:id="" action="ppaction://customshow?id=111"/>
              </a:rPr>
              <a:t>A. Boston</a:t>
            </a:r>
            <a:endParaRPr lang="en-US" dirty="0">
              <a:hlinkClick r:id="" action="ppaction://customshow?id=111"/>
            </a:endParaRPr>
          </a:p>
          <a:p>
            <a:pPr marL="0" lvl="0" indent="0">
              <a:buNone/>
            </a:pPr>
            <a:r>
              <a:rPr lang="en-US" dirty="0" smtClean="0">
                <a:hlinkClick r:id="" action="ppaction://customshow?id=111"/>
              </a:rPr>
              <a:t>B. Principles</a:t>
            </a:r>
            <a:endParaRPr lang="en-US" dirty="0"/>
          </a:p>
          <a:p>
            <a:pPr marL="0" lvl="0" indent="0">
              <a:buNone/>
            </a:pPr>
            <a:r>
              <a:rPr lang="en-US" dirty="0" smtClean="0">
                <a:hlinkClick r:id="" action="ppaction://customshow?id=110"/>
              </a:rPr>
              <a:t>C. Theory</a:t>
            </a:r>
            <a:endParaRPr lang="en-US" dirty="0"/>
          </a:p>
          <a:p>
            <a:pPr marL="0" lvl="0" indent="0">
              <a:buNone/>
            </a:pPr>
            <a:r>
              <a:rPr lang="en-US" dirty="0" smtClean="0">
                <a:hlinkClick r:id="" action="ppaction://customshow?id=111"/>
              </a:rPr>
              <a:t>D. Newton’s Law </a:t>
            </a:r>
            <a:endParaRPr lang="en-US" dirty="0"/>
          </a:p>
          <a:p>
            <a:pPr marL="0" indent="0">
              <a:buNone/>
            </a:pPr>
            <a:endParaRPr lang="en-US" sz="2000" i="1" dirty="0" smtClean="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11182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buNone/>
            </a:pPr>
            <a:endParaRPr lang="en-US" dirty="0" smtClean="0"/>
          </a:p>
          <a:p>
            <a:pPr marL="0" indent="0" algn="ctr">
              <a:buNone/>
            </a:pPr>
            <a:r>
              <a:rPr lang="en-US" dirty="0" smtClean="0"/>
              <a:t>Great Job!</a:t>
            </a:r>
          </a:p>
          <a:p>
            <a:pPr marL="0" indent="0" algn="ctr">
              <a:buNone/>
            </a:pPr>
            <a:r>
              <a:rPr lang="en-US" dirty="0" smtClean="0"/>
              <a:t>Both Smith and Ragan and TBI are based in instructional theory.</a:t>
            </a:r>
          </a:p>
          <a:p>
            <a:endParaRPr lang="en-US" dirty="0"/>
          </a:p>
        </p:txBody>
      </p:sp>
      <p:pic>
        <p:nvPicPr>
          <p:cNvPr id="1027" name="Picture 3" descr="C:\Users\Amy\AppData\Local\Microsoft\Windows\Temporary Internet Files\Content.IE5\6MJSJI9Q\MC900434910[1].png">
            <a:hlinkClick r:id="" action="ppaction://customshow?id=112"/>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5645293" y="2732231"/>
            <a:ext cx="2285714" cy="2285714"/>
          </a:xfrm>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83413"/>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06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3600" dirty="0" smtClean="0"/>
          </a:p>
          <a:p>
            <a:pPr marL="0" indent="0" algn="ctr">
              <a:buNone/>
            </a:pPr>
            <a:r>
              <a:rPr lang="en-US" sz="3600" dirty="0" smtClean="0"/>
              <a:t>You’ll get it…</a:t>
            </a:r>
          </a:p>
          <a:p>
            <a:pPr marL="0" indent="0" algn="ctr">
              <a:buNone/>
            </a:pPr>
            <a:endParaRPr lang="en-US" sz="2000" dirty="0" smtClean="0"/>
          </a:p>
          <a:p>
            <a:pPr marL="0" indent="0" algn="ctr">
              <a:buNone/>
            </a:pPr>
            <a:r>
              <a:rPr lang="en-US" sz="2400" dirty="0" smtClean="0"/>
              <a:t>Remember that Smith and Ragan and TBI are both based in instructional theory. </a:t>
            </a:r>
            <a:endParaRPr lang="en-US" sz="2400" dirty="0"/>
          </a:p>
          <a:p>
            <a:endParaRPr lang="en-US"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85622" y="9144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12"/>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134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2057400"/>
            <a:ext cx="6196405" cy="3603812"/>
          </a:xfrm>
        </p:spPr>
        <p:txBody>
          <a:bodyPr>
            <a:normAutofit lnSpcReduction="10000"/>
          </a:bodyPr>
          <a:lstStyle/>
          <a:p>
            <a:pPr marL="0" lvl="0" indent="0">
              <a:buNone/>
            </a:pPr>
            <a:r>
              <a:rPr lang="en-US" sz="2200" dirty="0" smtClean="0"/>
              <a:t>The </a:t>
            </a:r>
            <a:r>
              <a:rPr lang="en-US" sz="2200" dirty="0"/>
              <a:t>Smith and Ragan model uses </a:t>
            </a:r>
            <a:r>
              <a:rPr lang="en-US" sz="2200" dirty="0" err="1"/>
              <a:t>supplanative</a:t>
            </a:r>
            <a:r>
              <a:rPr lang="en-US" sz="2200" dirty="0"/>
              <a:t> and generative strategies while Theme-Based instruction uses which of the following?</a:t>
            </a:r>
          </a:p>
          <a:p>
            <a:pPr marL="0" lvl="0" indent="0">
              <a:buNone/>
            </a:pPr>
            <a:endParaRPr lang="en-US" sz="2200" dirty="0"/>
          </a:p>
          <a:p>
            <a:pPr marL="0" lvl="0" indent="0">
              <a:buNone/>
            </a:pPr>
            <a:r>
              <a:rPr lang="en-US" sz="2200" dirty="0" smtClean="0">
                <a:hlinkClick r:id="" action="ppaction://customshow?id=114"/>
              </a:rPr>
              <a:t>A. </a:t>
            </a:r>
            <a:r>
              <a:rPr lang="en-US" sz="2200" dirty="0" err="1" smtClean="0">
                <a:hlinkClick r:id="" action="ppaction://customshow?id=114"/>
              </a:rPr>
              <a:t>Supplanative</a:t>
            </a:r>
            <a:endParaRPr lang="en-US" sz="2200" dirty="0">
              <a:hlinkClick r:id="" action="ppaction://customshow?id=114"/>
            </a:endParaRPr>
          </a:p>
          <a:p>
            <a:pPr marL="0" lvl="0" indent="0">
              <a:buNone/>
            </a:pPr>
            <a:r>
              <a:rPr lang="en-US" sz="2200" dirty="0" smtClean="0">
                <a:hlinkClick r:id="" action="ppaction://customshow?id=114"/>
              </a:rPr>
              <a:t>B. Generative</a:t>
            </a:r>
            <a:endParaRPr lang="en-US" sz="2200" dirty="0">
              <a:hlinkClick r:id="" action="ppaction://customshow?id=114"/>
            </a:endParaRPr>
          </a:p>
          <a:p>
            <a:pPr marL="0" lvl="0" indent="0">
              <a:buNone/>
            </a:pPr>
            <a:r>
              <a:rPr lang="en-US" sz="2200" dirty="0" smtClean="0">
                <a:hlinkClick r:id="" action="ppaction://customshow?id=114"/>
              </a:rPr>
              <a:t>C. Unifying Activities</a:t>
            </a:r>
            <a:endParaRPr lang="en-US" sz="2200" dirty="0">
              <a:hlinkClick r:id="" action="ppaction://customshow?id=114"/>
            </a:endParaRPr>
          </a:p>
          <a:p>
            <a:pPr marL="0" lvl="0" indent="0">
              <a:buNone/>
            </a:pPr>
            <a:r>
              <a:rPr lang="en-US" sz="2200" dirty="0" smtClean="0">
                <a:hlinkClick r:id="" action="ppaction://customshow?id=114"/>
              </a:rPr>
              <a:t>D. Unifying Themes</a:t>
            </a:r>
            <a:endParaRPr lang="en-US" sz="2200" dirty="0" smtClean="0"/>
          </a:p>
          <a:p>
            <a:pPr marL="0" lvl="0" indent="0">
              <a:buNone/>
            </a:pPr>
            <a:r>
              <a:rPr lang="en-US" sz="2200" dirty="0" smtClean="0">
                <a:hlinkClick r:id="" action="ppaction://customshow?id=113"/>
              </a:rPr>
              <a:t>E. Both C and D</a:t>
            </a:r>
            <a:endParaRPr lang="en-US" sz="2200" dirty="0" smtClean="0"/>
          </a:p>
          <a:p>
            <a:pPr marL="0" indent="0">
              <a:buNone/>
            </a:pPr>
            <a:endParaRPr lang="en-US" sz="2000" i="1" dirty="0" smtClean="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39127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t>Theme Based Instruction uses both unifying activities and unifying themes.</a:t>
            </a:r>
          </a:p>
          <a:p>
            <a:pPr marL="0" indent="0">
              <a:buNone/>
            </a:pPr>
            <a:endParaRPr lang="en-US" dirty="0"/>
          </a:p>
        </p:txBody>
      </p:sp>
      <p:pic>
        <p:nvPicPr>
          <p:cNvPr id="1027" name="Picture 3" descr="C:\Users\Amy\AppData\Local\Microsoft\Windows\Temporary Internet Files\Content.IE5\6MJSJI9Q\MC900434910[1].png">
            <a:hlinkClick r:id="" action="ppaction://customshow?id=104"/>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199" y="47244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876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3600" dirty="0" smtClean="0"/>
          </a:p>
          <a:p>
            <a:pPr marL="0" indent="0" algn="ctr">
              <a:buNone/>
            </a:pPr>
            <a:r>
              <a:rPr lang="en-US" sz="3600" dirty="0" smtClean="0"/>
              <a:t>Sorry! Keep Trying.</a:t>
            </a:r>
          </a:p>
          <a:p>
            <a:pPr marL="0" indent="0" algn="ctr">
              <a:buNone/>
            </a:pPr>
            <a:endParaRPr lang="en-US" sz="3600" dirty="0" smtClean="0"/>
          </a:p>
          <a:p>
            <a:pPr marL="0" indent="0" algn="ctr">
              <a:buNone/>
            </a:pPr>
            <a:r>
              <a:rPr lang="en-US" sz="2400" dirty="0" smtClean="0"/>
              <a:t>Remember that Theme Based Instruction uses both unifying activities and unifying themes.</a:t>
            </a:r>
            <a:endParaRPr lang="en-US" sz="2400" dirty="0"/>
          </a:p>
          <a:p>
            <a:endParaRPr lang="en-US"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382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04"/>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67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Instructional Objectives</a:t>
            </a:r>
            <a:endParaRPr lang="en-US" dirty="0">
              <a:solidFill>
                <a:schemeClr val="tx2"/>
              </a:solidFill>
            </a:endParaRPr>
          </a:p>
        </p:txBody>
      </p:sp>
      <p:sp>
        <p:nvSpPr>
          <p:cNvPr id="3" name="Content Placeholder 2"/>
          <p:cNvSpPr>
            <a:spLocks noGrp="1"/>
          </p:cNvSpPr>
          <p:nvPr>
            <p:ph sz="quarter" idx="1"/>
          </p:nvPr>
        </p:nvSpPr>
        <p:spPr>
          <a:xfrm>
            <a:off x="685800" y="1683700"/>
            <a:ext cx="7607030" cy="4586592"/>
          </a:xfrm>
        </p:spPr>
        <p:txBody>
          <a:bodyPr>
            <a:normAutofit fontScale="85000" lnSpcReduction="20000"/>
          </a:bodyPr>
          <a:lstStyle/>
          <a:p>
            <a:pPr marL="0" indent="0">
              <a:buNone/>
            </a:pPr>
            <a:endParaRPr lang="en-US" sz="2400" dirty="0" smtClean="0"/>
          </a:p>
          <a:p>
            <a:pPr>
              <a:buFont typeface="Courier New" pitchFamily="49" charset="0"/>
              <a:buChar char="o"/>
            </a:pPr>
            <a:r>
              <a:rPr lang="en-US" sz="2400" dirty="0" smtClean="0"/>
              <a:t>After completing the instructional module on theme-based instruction, and without having access to the content in the learning module, the learner will achieve a score of 80 percent or higher on an objective-type of assessment by being able to recognize and recall:</a:t>
            </a:r>
          </a:p>
          <a:p>
            <a:pPr>
              <a:buFont typeface="Courier New" pitchFamily="49" charset="0"/>
              <a:buChar char="o"/>
            </a:pPr>
            <a:endParaRPr lang="en-US" sz="2400" dirty="0" smtClean="0"/>
          </a:p>
          <a:p>
            <a:pPr lvl="0">
              <a:buFont typeface="Courier New" pitchFamily="49" charset="0"/>
              <a:buChar char="o"/>
            </a:pPr>
            <a:r>
              <a:rPr lang="en-US" sz="2400" dirty="0" smtClean="0"/>
              <a:t>A) important information regarding what is theme-based instruction, who developed the theme-based approach, preconditions of theme-based instruction, when this approach was developed, how widely used is the theme-based instruction, what are the theoretical foundations of theme-based instruction and how to implement thematic instruction</a:t>
            </a:r>
          </a:p>
          <a:p>
            <a:pPr lvl="0">
              <a:buFont typeface="Courier New" pitchFamily="49" charset="0"/>
              <a:buChar char="o"/>
            </a:pPr>
            <a:endParaRPr lang="en-US" sz="2400" dirty="0" smtClean="0"/>
          </a:p>
          <a:p>
            <a:pPr>
              <a:buFont typeface="Courier New" pitchFamily="49" charset="0"/>
              <a:buChar char="o"/>
            </a:pPr>
            <a:r>
              <a:rPr lang="en-US" sz="2400" dirty="0" smtClean="0"/>
              <a:t>B ) important similarities and differences of theme-based principles when compared to the Smith and Ragan model</a:t>
            </a:r>
          </a:p>
          <a:p>
            <a:pPr>
              <a:buFont typeface="Courier New" pitchFamily="49" charset="0"/>
              <a:buChar char="o"/>
            </a:pPr>
            <a:endParaRPr lang="en-US" sz="2500" dirty="0"/>
          </a:p>
          <a:p>
            <a:pPr marL="0" indent="0">
              <a:buNone/>
            </a:pPr>
            <a:endParaRPr lang="en-US" dirty="0"/>
          </a:p>
        </p:txBody>
      </p:sp>
      <p:pic>
        <p:nvPicPr>
          <p:cNvPr id="4" name="Picture 7" descr="C:\Users\Amy\AppData\Local\Microsoft\Windows\Temporary Internet Files\Content.IE5\SCP9YYS7\MC900432677[1].png">
            <a:hlinkClick r:id="" action="ppaction://customshow?id=1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1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78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1676400"/>
            <a:ext cx="6196405" cy="4572000"/>
          </a:xfrm>
        </p:spPr>
        <p:txBody>
          <a:bodyPr>
            <a:normAutofit lnSpcReduction="10000"/>
          </a:bodyPr>
          <a:lstStyle/>
          <a:p>
            <a:pPr marL="0" lvl="0" indent="0">
              <a:buNone/>
            </a:pPr>
            <a:endParaRPr lang="en-US" sz="2000" i="1" dirty="0">
              <a:cs typeface="Times New Roman" pitchFamily="18" charset="0"/>
            </a:endParaRPr>
          </a:p>
          <a:p>
            <a:pPr marL="0" lvl="0" indent="0">
              <a:buNone/>
            </a:pPr>
            <a:r>
              <a:rPr lang="en-US" dirty="0" smtClean="0"/>
              <a:t>Which </a:t>
            </a:r>
            <a:r>
              <a:rPr lang="en-US" dirty="0"/>
              <a:t>best defines the relationship between the Smith and Ragan model and Theme-Based instruction’s assessment items and learning objectives</a:t>
            </a:r>
            <a:r>
              <a:rPr lang="en-US" dirty="0" smtClean="0"/>
              <a:t>?</a:t>
            </a:r>
          </a:p>
          <a:p>
            <a:pPr marL="0" lvl="0" indent="0">
              <a:buNone/>
            </a:pPr>
            <a:endParaRPr lang="en-US" dirty="0"/>
          </a:p>
          <a:p>
            <a:pPr marL="0" lvl="0" indent="0">
              <a:buNone/>
            </a:pPr>
            <a:r>
              <a:rPr lang="en-US" dirty="0" smtClean="0">
                <a:hlinkClick r:id="" action="ppaction://customshow?id=107"/>
              </a:rPr>
              <a:t>A. Concrete</a:t>
            </a:r>
            <a:endParaRPr lang="en-US" dirty="0"/>
          </a:p>
          <a:p>
            <a:pPr marL="0" lvl="0" indent="0">
              <a:buNone/>
            </a:pPr>
            <a:r>
              <a:rPr lang="en-US" dirty="0" smtClean="0">
                <a:hlinkClick r:id="" action="ppaction://customshow?id=115"/>
              </a:rPr>
              <a:t>B. Aligned</a:t>
            </a:r>
            <a:endParaRPr lang="en-US" dirty="0"/>
          </a:p>
          <a:p>
            <a:pPr marL="0" lvl="0" indent="0">
              <a:buNone/>
            </a:pPr>
            <a:r>
              <a:rPr lang="en-US" dirty="0" smtClean="0">
                <a:hlinkClick r:id="" action="ppaction://customshow?id=107"/>
              </a:rPr>
              <a:t>C. Mixed </a:t>
            </a:r>
            <a:endParaRPr lang="en-US" dirty="0">
              <a:hlinkClick r:id="" action="ppaction://customshow?id=107"/>
            </a:endParaRPr>
          </a:p>
          <a:p>
            <a:pPr marL="0" lvl="0" indent="0">
              <a:buNone/>
            </a:pPr>
            <a:r>
              <a:rPr lang="en-US" dirty="0" smtClean="0">
                <a:hlinkClick r:id="" action="ppaction://customshow?id=107"/>
              </a:rPr>
              <a:t>D. Unrelated </a:t>
            </a:r>
            <a:endParaRPr lang="en-US" dirty="0"/>
          </a:p>
          <a:p>
            <a:pPr marL="0" indent="0">
              <a:buNone/>
            </a:pPr>
            <a:endParaRPr lang="en-US" sz="2000" i="1" dirty="0" smtClean="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307727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4800" dirty="0" smtClean="0"/>
          </a:p>
          <a:p>
            <a:pPr marL="0" indent="0" algn="ctr">
              <a:buNone/>
            </a:pPr>
            <a:r>
              <a:rPr lang="en-US" sz="4800" dirty="0" smtClean="0"/>
              <a:t>You’ll get it…</a:t>
            </a:r>
          </a:p>
          <a:p>
            <a:pPr marL="0" indent="0" algn="ctr">
              <a:buNone/>
            </a:pPr>
            <a:endParaRPr lang="en-US" sz="2400" dirty="0" smtClean="0"/>
          </a:p>
          <a:p>
            <a:pPr marL="0" indent="0" algn="ctr">
              <a:buNone/>
            </a:pPr>
            <a:r>
              <a:rPr lang="en-US" sz="2400" dirty="0" smtClean="0"/>
              <a:t>Remember it is very important for assessments and learning objectives to be aligned!</a:t>
            </a:r>
            <a:endParaRPr lang="en-US" sz="2400" dirty="0"/>
          </a:p>
          <a:p>
            <a:endParaRPr lang="en-US"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10668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16"/>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786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a:t>It is very important for assessments and learning  objectives to be aligned</a:t>
            </a:r>
            <a:r>
              <a:rPr lang="en-US" dirty="0" smtClean="0"/>
              <a:t>!</a:t>
            </a:r>
          </a:p>
          <a:p>
            <a:pPr marL="0" indent="0">
              <a:buNone/>
            </a:pPr>
            <a:endParaRPr lang="en-US" dirty="0"/>
          </a:p>
        </p:txBody>
      </p:sp>
      <p:pic>
        <p:nvPicPr>
          <p:cNvPr id="1027" name="Picture 3" descr="C:\Users\Amy\AppData\Local\Microsoft\Windows\Temporary Internet Files\Content.IE5\6MJSJI9Q\MC900434910[1].png">
            <a:hlinkClick r:id="" action="ppaction://customshow?id=116"/>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199" y="44958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69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US" sz="3600" dirty="0">
                <a:solidFill>
                  <a:schemeClr val="tx1"/>
                </a:solidFill>
                <a:ea typeface="+mn-ea"/>
                <a:cs typeface="+mn-cs"/>
              </a:rPr>
              <a:t> Now let’s keep going…..</a:t>
            </a:r>
          </a:p>
        </p:txBody>
      </p:sp>
      <p:pic>
        <p:nvPicPr>
          <p:cNvPr id="1026" name="Picture 2" descr="C:\Users\Amy\AppData\Local\Microsoft\Windows\Temporary Internet Files\Content.IE5\VPGD7YC6\MC900389192[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182968" y="2438400"/>
            <a:ext cx="2496769" cy="2320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7" descr="C:\Users\Amy\AppData\Local\Microsoft\Windows\Temporary Internet Files\Content.IE5\SCP9YYS7\MC900432677[1].png">
            <a:hlinkClick r:id="" action="ppaction://customshow?id=10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Amy\AppData\Local\Microsoft\Windows\Temporary Internet Files\Content.IE5\SCP9YYS7\MC900432677[1].png">
            <a:hlinkClick r:id="" action="ppaction://customshow?id=49"/>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220457"/>
      </p:ext>
    </p:extLst>
  </p:cSld>
  <p:clrMapOvr>
    <a:masterClrMapping/>
  </p:clrMapOvr>
  <mc:AlternateContent xmlns:mc="http://schemas.openxmlformats.org/markup-compatibility/2006" xmlns:p14="http://schemas.microsoft.com/office/powerpoint/2010/main">
    <mc:Choice Requires="p14">
      <p:transition spd="slow" p14:dur="3000">
        <p:sndAc>
          <p:stSnd>
            <p:snd r:embed="rId2" name="whoosh.wav"/>
          </p:stSnd>
        </p:sndAc>
      </p:transition>
    </mc:Choice>
    <mc:Fallback xmlns="">
      <p:transition spd="slow">
        <p:sndAc>
          <p:stSnd>
            <p:snd r:embed="rId7"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0"/>
                                  </p:stCondLst>
                                  <p:childTnLst>
                                    <p:anim calcmode="lin" valueType="num">
                                      <p:cBhvr additive="base">
                                        <p:cTn id="6" dur="2000"/>
                                        <p:tgtEl>
                                          <p:spTgt spid="1026"/>
                                        </p:tgtEl>
                                        <p:attrNameLst>
                                          <p:attrName>ppt_x</p:attrName>
                                        </p:attrNameLst>
                                      </p:cBhvr>
                                      <p:tavLst>
                                        <p:tav tm="0">
                                          <p:val>
                                            <p:strVal val="ppt_x"/>
                                          </p:val>
                                        </p:tav>
                                        <p:tav tm="100000">
                                          <p:val>
                                            <p:strVal val="1+ppt_w/2"/>
                                          </p:val>
                                        </p:tav>
                                      </p:tavLst>
                                    </p:anim>
                                    <p:anim calcmode="lin" valueType="num">
                                      <p:cBhvr additive="base">
                                        <p:cTn id="7" dur="2000"/>
                                        <p:tgtEl>
                                          <p:spTgt spid="1026"/>
                                        </p:tgtEl>
                                        <p:attrNameLst>
                                          <p:attrName>ppt_y</p:attrName>
                                        </p:attrNameLst>
                                      </p:cBhvr>
                                      <p:tavLst>
                                        <p:tav tm="0">
                                          <p:val>
                                            <p:strVal val="ppt_y"/>
                                          </p:val>
                                        </p:tav>
                                        <p:tav tm="100000">
                                          <p:val>
                                            <p:strVal val="ppt_y"/>
                                          </p:val>
                                        </p:tav>
                                      </p:tavLst>
                                    </p:anim>
                                    <p:set>
                                      <p:cBhvr>
                                        <p:cTn id="8"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Autofit/>
          </a:bodyPr>
          <a:lstStyle/>
          <a:p>
            <a:pPr marL="0" indent="0">
              <a:buNone/>
            </a:pPr>
            <a:endParaRPr lang="en-US" sz="2400" b="1" dirty="0" smtClean="0"/>
          </a:p>
          <a:p>
            <a:pPr marL="0" indent="0">
              <a:buNone/>
            </a:pPr>
            <a:r>
              <a:rPr lang="en-US" sz="2400" b="1" dirty="0" smtClean="0"/>
              <a:t>Section Overview:  </a:t>
            </a:r>
            <a:r>
              <a:rPr lang="en-US" sz="2400" i="1" dirty="0"/>
              <a:t>t</a:t>
            </a:r>
            <a:r>
              <a:rPr lang="en-US" sz="2400" i="1" dirty="0" smtClean="0"/>
              <a:t>his section will cover</a:t>
            </a:r>
          </a:p>
          <a:p>
            <a:pPr marL="0" indent="0">
              <a:buNone/>
            </a:pPr>
            <a:endParaRPr lang="en-US" sz="2400" dirty="0" smtClean="0"/>
          </a:p>
          <a:p>
            <a:pPr>
              <a:buFont typeface="Courier New" pitchFamily="49" charset="0"/>
              <a:buChar char="o"/>
            </a:pPr>
            <a:r>
              <a:rPr lang="en-US" sz="2400" dirty="0" smtClean="0"/>
              <a:t>Identifying important types of learning context most appropriate to use TBI</a:t>
            </a:r>
          </a:p>
          <a:p>
            <a:pPr>
              <a:buFont typeface="Courier New" pitchFamily="49" charset="0"/>
              <a:buChar char="o"/>
            </a:pPr>
            <a:r>
              <a:rPr lang="en-US" sz="2400" dirty="0" smtClean="0"/>
              <a:t>Identifying important types of situations most appropriate to use TBI</a:t>
            </a:r>
            <a:endParaRPr lang="en-US" sz="2400" dirty="0"/>
          </a:p>
        </p:txBody>
      </p:sp>
      <p:sp>
        <p:nvSpPr>
          <p:cNvPr id="2" name="Title 1"/>
          <p:cNvSpPr>
            <a:spLocks noGrp="1"/>
          </p:cNvSpPr>
          <p:nvPr>
            <p:ph type="title"/>
          </p:nvPr>
        </p:nvSpPr>
        <p:spPr/>
        <p:txBody>
          <a:bodyPr/>
          <a:lstStyle/>
          <a:p>
            <a:r>
              <a:rPr lang="en-US" dirty="0" smtClean="0">
                <a:solidFill>
                  <a:schemeClr val="tx2"/>
                </a:solidFill>
              </a:rPr>
              <a:t>Using TBI</a:t>
            </a:r>
            <a:endParaRPr lang="en-US" dirty="0">
              <a:solidFill>
                <a:schemeClr val="tx2"/>
              </a:solidFill>
            </a:endParaRPr>
          </a:p>
        </p:txBody>
      </p:sp>
      <p:pic>
        <p:nvPicPr>
          <p:cNvPr id="4" name="Picture 7" descr="C:\Users\Amy\AppData\Local\Microsoft\Windows\Temporary Internet Files\Content.IE5\SCP9YYS7\MC900432677[1].png">
            <a:hlinkClick r:id="" action="ppaction://customshow?id=5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46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Using TBI</a:t>
            </a:r>
            <a:endParaRPr lang="en-US" dirty="0">
              <a:solidFill>
                <a:schemeClr val="tx2"/>
              </a:solidFill>
            </a:endParaRPr>
          </a:p>
        </p:txBody>
      </p:sp>
      <p:sp>
        <p:nvSpPr>
          <p:cNvPr id="3" name="Content Placeholder 2"/>
          <p:cNvSpPr>
            <a:spLocks noGrp="1"/>
          </p:cNvSpPr>
          <p:nvPr>
            <p:ph sz="quarter" idx="1"/>
          </p:nvPr>
        </p:nvSpPr>
        <p:spPr/>
        <p:txBody>
          <a:bodyPr>
            <a:normAutofit/>
          </a:bodyPr>
          <a:lstStyle/>
          <a:p>
            <a:pPr marL="0" indent="0">
              <a:buNone/>
            </a:pPr>
            <a:r>
              <a:rPr lang="en-US" sz="2400" dirty="0" smtClean="0"/>
              <a:t>The </a:t>
            </a:r>
            <a:r>
              <a:rPr lang="en-US" sz="2400" dirty="0"/>
              <a:t>six important types of learning contexts and situations that would be most appropriate to use </a:t>
            </a:r>
            <a:r>
              <a:rPr lang="en-US" sz="2400" dirty="0" smtClean="0"/>
              <a:t>TBI are: </a:t>
            </a:r>
            <a:endParaRPr lang="en-US" sz="2400" dirty="0"/>
          </a:p>
          <a:p>
            <a:pPr marL="0" indent="0">
              <a:buNone/>
            </a:pPr>
            <a:endParaRPr lang="en-US" sz="2400" dirty="0"/>
          </a:p>
          <a:p>
            <a:pPr>
              <a:buFont typeface="Courier New" pitchFamily="49" charset="0"/>
              <a:buChar char="o"/>
            </a:pPr>
            <a:r>
              <a:rPr lang="en-US" sz="2400" dirty="0"/>
              <a:t>Product </a:t>
            </a:r>
            <a:r>
              <a:rPr lang="en-US" sz="2400" dirty="0" smtClean="0"/>
              <a:t>orientation</a:t>
            </a:r>
            <a:endParaRPr lang="en-US" sz="2400" dirty="0"/>
          </a:p>
          <a:p>
            <a:pPr>
              <a:buFont typeface="Courier New" pitchFamily="49" charset="0"/>
              <a:buChar char="o"/>
            </a:pPr>
            <a:r>
              <a:rPr lang="en-US" sz="2400" dirty="0"/>
              <a:t>System </a:t>
            </a:r>
            <a:r>
              <a:rPr lang="en-US" sz="2400" dirty="0" smtClean="0"/>
              <a:t>orientation</a:t>
            </a:r>
            <a:endParaRPr lang="en-US" sz="2400" dirty="0"/>
          </a:p>
          <a:p>
            <a:pPr>
              <a:buFont typeface="Courier New" pitchFamily="49" charset="0"/>
              <a:buChar char="o"/>
            </a:pPr>
            <a:r>
              <a:rPr lang="en-US" sz="2400" dirty="0"/>
              <a:t>Type of learning </a:t>
            </a:r>
            <a:r>
              <a:rPr lang="en-US" sz="2400" dirty="0" smtClean="0"/>
              <a:t>outcomes </a:t>
            </a:r>
            <a:endParaRPr lang="en-US" sz="2400" dirty="0"/>
          </a:p>
          <a:p>
            <a:pPr>
              <a:buFont typeface="Courier New" pitchFamily="49" charset="0"/>
              <a:buChar char="o"/>
            </a:pPr>
            <a:r>
              <a:rPr lang="en-US" sz="2400" dirty="0"/>
              <a:t>Classroom </a:t>
            </a:r>
            <a:r>
              <a:rPr lang="en-US" sz="2400" dirty="0" smtClean="0"/>
              <a:t>orientation </a:t>
            </a:r>
            <a:endParaRPr lang="en-US" sz="2400" dirty="0"/>
          </a:p>
          <a:p>
            <a:pPr>
              <a:buFont typeface="Courier New" pitchFamily="49" charset="0"/>
              <a:buChar char="o"/>
            </a:pPr>
            <a:r>
              <a:rPr lang="en-US" sz="2400" dirty="0"/>
              <a:t>Nature of learners </a:t>
            </a:r>
          </a:p>
          <a:p>
            <a:pPr>
              <a:buFont typeface="Courier New" pitchFamily="49" charset="0"/>
              <a:buChar char="o"/>
            </a:pPr>
            <a:r>
              <a:rPr lang="en-US" sz="2400" dirty="0"/>
              <a:t>Learning </a:t>
            </a:r>
            <a:r>
              <a:rPr lang="en-US" sz="2400" dirty="0" smtClean="0"/>
              <a:t>environment </a:t>
            </a:r>
            <a:endParaRPr lang="en-US" sz="2400" dirty="0"/>
          </a:p>
          <a:p>
            <a:pPr marL="0" indent="0">
              <a:buNone/>
            </a:pPr>
            <a:endParaRPr lang="en-US" dirty="0"/>
          </a:p>
          <a:p>
            <a:pPr marL="0" indent="0">
              <a:buNone/>
            </a:pPr>
            <a:endParaRPr lang="en-US" dirty="0" smtClean="0"/>
          </a:p>
        </p:txBody>
      </p:sp>
      <p:pic>
        <p:nvPicPr>
          <p:cNvPr id="4" name="Picture 7" descr="C:\Users\Amy\AppData\Local\Microsoft\Windows\Temporary Internet Files\Content.IE5\SCP9YYS7\MC900432677[1].png">
            <a:hlinkClick r:id="" action="ppaction://customshow?id=5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4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287210" y="6193284"/>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446099" y="632482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599"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0286" y="6299534"/>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53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Using TBI</a:t>
            </a:r>
            <a:endParaRPr lang="en-US" dirty="0">
              <a:solidFill>
                <a:schemeClr val="tx2"/>
              </a:solidFill>
            </a:endParaRPr>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To help you remember the six context and situations remember the following phrase :</a:t>
            </a:r>
          </a:p>
          <a:p>
            <a:pPr marL="0" indent="0">
              <a:buNone/>
            </a:pPr>
            <a:endParaRPr lang="en-US" dirty="0"/>
          </a:p>
          <a:p>
            <a:pPr>
              <a:buFont typeface="Courier New" pitchFamily="49" charset="0"/>
              <a:buChar char="o"/>
            </a:pPr>
            <a:r>
              <a:rPr lang="en-US" dirty="0"/>
              <a:t>Product orientation</a:t>
            </a:r>
          </a:p>
          <a:p>
            <a:pPr>
              <a:buFont typeface="Courier New" pitchFamily="49" charset="0"/>
              <a:buChar char="o"/>
            </a:pPr>
            <a:r>
              <a:rPr lang="en-US" dirty="0"/>
              <a:t>System orientation</a:t>
            </a:r>
          </a:p>
          <a:p>
            <a:pPr>
              <a:buFont typeface="Courier New" pitchFamily="49" charset="0"/>
              <a:buChar char="o"/>
            </a:pPr>
            <a:r>
              <a:rPr lang="en-US" dirty="0"/>
              <a:t>Type of learning outcomes</a:t>
            </a:r>
          </a:p>
          <a:p>
            <a:pPr>
              <a:buFont typeface="Courier New" pitchFamily="49" charset="0"/>
              <a:buChar char="o"/>
            </a:pPr>
            <a:r>
              <a:rPr lang="en-US" dirty="0"/>
              <a:t>Classroom orientation</a:t>
            </a:r>
          </a:p>
          <a:p>
            <a:pPr>
              <a:buFont typeface="Courier New" pitchFamily="49" charset="0"/>
              <a:buChar char="o"/>
            </a:pPr>
            <a:r>
              <a:rPr lang="en-US" dirty="0"/>
              <a:t>Nature of learners </a:t>
            </a:r>
          </a:p>
          <a:p>
            <a:pPr>
              <a:buFont typeface="Courier New" pitchFamily="49" charset="0"/>
              <a:buChar char="o"/>
            </a:pPr>
            <a:r>
              <a:rPr lang="en-US" dirty="0"/>
              <a:t>Learning environment</a:t>
            </a:r>
          </a:p>
          <a:p>
            <a:pPr marL="0" indent="0">
              <a:buNone/>
            </a:pPr>
            <a:endParaRPr lang="en-US" dirty="0" smtClean="0"/>
          </a:p>
          <a:p>
            <a:pPr marL="0" indent="0">
              <a:buNone/>
            </a:pPr>
            <a:r>
              <a:rPr lang="en-US" dirty="0" smtClean="0"/>
              <a:t>=</a:t>
            </a:r>
            <a:r>
              <a:rPr lang="en-US" sz="2600" dirty="0">
                <a:solidFill>
                  <a:schemeClr val="tx2"/>
                </a:solidFill>
                <a:latin typeface="Times New Roman" pitchFamily="18" charset="0"/>
                <a:cs typeface="Times New Roman" pitchFamily="18" charset="0"/>
              </a:rPr>
              <a:t> </a:t>
            </a:r>
            <a:r>
              <a:rPr lang="en-US" sz="2600" i="1" dirty="0" smtClean="0">
                <a:solidFill>
                  <a:schemeClr val="tx2"/>
                </a:solidFill>
                <a:latin typeface="Times New Roman" pitchFamily="18" charset="0"/>
                <a:cs typeface="Times New Roman" pitchFamily="18" charset="0"/>
              </a:rPr>
              <a:t>“</a:t>
            </a:r>
            <a:r>
              <a:rPr lang="en-US" sz="2600" b="1" i="1" dirty="0">
                <a:solidFill>
                  <a:schemeClr val="tx2"/>
                </a:solidFill>
                <a:latin typeface="Times New Roman" pitchFamily="18" charset="0"/>
                <a:cs typeface="Times New Roman" pitchFamily="18" charset="0"/>
              </a:rPr>
              <a:t>Product</a:t>
            </a:r>
            <a:r>
              <a:rPr lang="en-US" sz="2600" i="1" dirty="0">
                <a:solidFill>
                  <a:schemeClr val="tx2"/>
                </a:solidFill>
                <a:latin typeface="Times New Roman" pitchFamily="18" charset="0"/>
                <a:cs typeface="Times New Roman" pitchFamily="18" charset="0"/>
              </a:rPr>
              <a:t> and </a:t>
            </a:r>
            <a:r>
              <a:rPr lang="en-US" sz="2600" b="1" i="1" dirty="0">
                <a:solidFill>
                  <a:schemeClr val="tx2"/>
                </a:solidFill>
                <a:latin typeface="Times New Roman" pitchFamily="18" charset="0"/>
                <a:cs typeface="Times New Roman" pitchFamily="18" charset="0"/>
              </a:rPr>
              <a:t>System</a:t>
            </a:r>
            <a:r>
              <a:rPr lang="en-US" sz="2600" i="1" dirty="0">
                <a:solidFill>
                  <a:schemeClr val="tx2"/>
                </a:solidFill>
                <a:latin typeface="Times New Roman" pitchFamily="18" charset="0"/>
                <a:cs typeface="Times New Roman" pitchFamily="18" charset="0"/>
              </a:rPr>
              <a:t> meet in the </a:t>
            </a:r>
            <a:r>
              <a:rPr lang="en-US" sz="2600" b="1" i="1" dirty="0">
                <a:solidFill>
                  <a:schemeClr val="tx2"/>
                </a:solidFill>
                <a:latin typeface="Times New Roman" pitchFamily="18" charset="0"/>
                <a:cs typeface="Times New Roman" pitchFamily="18" charset="0"/>
              </a:rPr>
              <a:t>Classroom</a:t>
            </a:r>
            <a:r>
              <a:rPr lang="en-US" sz="2600" i="1" dirty="0">
                <a:solidFill>
                  <a:schemeClr val="tx2"/>
                </a:solidFill>
                <a:latin typeface="Times New Roman" pitchFamily="18" charset="0"/>
                <a:cs typeface="Times New Roman" pitchFamily="18" charset="0"/>
              </a:rPr>
              <a:t> for </a:t>
            </a:r>
            <a:r>
              <a:rPr lang="en-US" sz="2600" b="1" i="1" dirty="0">
                <a:solidFill>
                  <a:schemeClr val="tx2"/>
                </a:solidFill>
                <a:latin typeface="Times New Roman" pitchFamily="18" charset="0"/>
                <a:cs typeface="Times New Roman" pitchFamily="18" charset="0"/>
              </a:rPr>
              <a:t>Orientation </a:t>
            </a:r>
            <a:r>
              <a:rPr lang="en-US" sz="2600" i="1" dirty="0">
                <a:solidFill>
                  <a:schemeClr val="tx2"/>
                </a:solidFill>
                <a:latin typeface="Times New Roman" pitchFamily="18" charset="0"/>
                <a:cs typeface="Times New Roman" pitchFamily="18" charset="0"/>
              </a:rPr>
              <a:t>and are sure to study the </a:t>
            </a:r>
            <a:r>
              <a:rPr lang="en-US" sz="2600" b="1" i="1" dirty="0">
                <a:solidFill>
                  <a:schemeClr val="tx2"/>
                </a:solidFill>
                <a:latin typeface="Times New Roman" pitchFamily="18" charset="0"/>
                <a:cs typeface="Times New Roman" pitchFamily="18" charset="0"/>
              </a:rPr>
              <a:t>nature of learners</a:t>
            </a:r>
            <a:r>
              <a:rPr lang="en-US" sz="2600" i="1" dirty="0">
                <a:solidFill>
                  <a:schemeClr val="tx2"/>
                </a:solidFill>
                <a:latin typeface="Times New Roman" pitchFamily="18" charset="0"/>
                <a:cs typeface="Times New Roman" pitchFamily="18" charset="0"/>
              </a:rPr>
              <a:t>, </a:t>
            </a:r>
            <a:r>
              <a:rPr lang="en-US" sz="2600" b="1" i="1" dirty="0">
                <a:solidFill>
                  <a:schemeClr val="tx2"/>
                </a:solidFill>
                <a:latin typeface="Times New Roman" pitchFamily="18" charset="0"/>
                <a:cs typeface="Times New Roman" pitchFamily="18" charset="0"/>
              </a:rPr>
              <a:t>learning environment </a:t>
            </a:r>
            <a:r>
              <a:rPr lang="en-US" sz="2600" i="1" dirty="0">
                <a:solidFill>
                  <a:schemeClr val="tx2"/>
                </a:solidFill>
                <a:latin typeface="Times New Roman" pitchFamily="18" charset="0"/>
                <a:cs typeface="Times New Roman" pitchFamily="18" charset="0"/>
              </a:rPr>
              <a:t>and </a:t>
            </a:r>
            <a:r>
              <a:rPr lang="en-US" sz="2600" b="1" i="1" dirty="0">
                <a:solidFill>
                  <a:schemeClr val="tx2"/>
                </a:solidFill>
                <a:latin typeface="Times New Roman" pitchFamily="18" charset="0"/>
                <a:cs typeface="Times New Roman" pitchFamily="18" charset="0"/>
              </a:rPr>
              <a:t>types of outcomes </a:t>
            </a:r>
            <a:r>
              <a:rPr lang="en-US" sz="2600" i="1" dirty="0">
                <a:solidFill>
                  <a:schemeClr val="tx2"/>
                </a:solidFill>
                <a:latin typeface="Times New Roman" pitchFamily="18" charset="0"/>
                <a:cs typeface="Times New Roman" pitchFamily="18" charset="0"/>
              </a:rPr>
              <a:t>to complete their day!” </a:t>
            </a:r>
            <a:endParaRPr lang="en-US" sz="2600" dirty="0" smtClean="0">
              <a:solidFill>
                <a:schemeClr val="tx2"/>
              </a:solidFill>
              <a:latin typeface="Times New Roman" pitchFamily="18" charset="0"/>
              <a:cs typeface="Times New Roman" pitchFamily="18" charset="0"/>
            </a:endParaRPr>
          </a:p>
          <a:p>
            <a:pPr marL="0" indent="0">
              <a:buNone/>
            </a:pPr>
            <a:endParaRPr lang="en-US" sz="2600" dirty="0" smtClean="0">
              <a:cs typeface="Times New Roman" pitchFamily="18" charset="0"/>
            </a:endParaRPr>
          </a:p>
          <a:p>
            <a:pPr marL="0" indent="0">
              <a:buNone/>
            </a:pPr>
            <a:endParaRPr lang="en-US" dirty="0"/>
          </a:p>
        </p:txBody>
      </p:sp>
      <p:pic>
        <p:nvPicPr>
          <p:cNvPr id="4" name="Picture 7" descr="C:\Users\Amy\AppData\Local\Microsoft\Windows\Temporary Internet Files\Content.IE5\SCP9YYS7\MC900432677[1].png">
            <a:hlinkClick r:id="" action="ppaction://customshow?id=52"/>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423" y="6185648"/>
            <a:ext cx="670133" cy="7804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
          <p:cNvGrpSpPr>
            <a:grpSpLocks/>
          </p:cNvGrpSpPr>
          <p:nvPr/>
        </p:nvGrpSpPr>
        <p:grpSpPr bwMode="auto">
          <a:xfrm>
            <a:off x="3435246" y="6309213"/>
            <a:ext cx="790882" cy="486525"/>
            <a:chOff x="1824" y="633"/>
            <a:chExt cx="2834" cy="2849"/>
          </a:xfrm>
        </p:grpSpPr>
        <p:sp>
          <p:nvSpPr>
            <p:cNvPr id="6"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231" y="6265108"/>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Amy\AppData\Local\Microsoft\Windows\Temporary Internet Files\Content.IE5\SCP9YYS7\MC900432677[1].png">
            <a:hlinkClick r:id="" action="ppaction://customshow?id=5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86800"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820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6MJSJI9Q\MC900089000[1].wmf"/>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34000" y="2667000"/>
            <a:ext cx="2876756" cy="189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35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Using TBI</a:t>
            </a:r>
            <a:endParaRPr lang="en-US" dirty="0">
              <a:solidFill>
                <a:schemeClr val="tx2"/>
              </a:solidFill>
            </a:endParaRPr>
          </a:p>
        </p:txBody>
      </p:sp>
      <p:sp>
        <p:nvSpPr>
          <p:cNvPr id="3" name="Content Placeholder 2"/>
          <p:cNvSpPr>
            <a:spLocks noGrp="1"/>
          </p:cNvSpPr>
          <p:nvPr>
            <p:ph sz="quarter" idx="1"/>
          </p:nvPr>
        </p:nvSpPr>
        <p:spPr>
          <a:xfrm>
            <a:off x="1463040" y="2119257"/>
            <a:ext cx="6537960" cy="3603812"/>
          </a:xfrm>
        </p:spPr>
        <p:txBody>
          <a:bodyPr>
            <a:normAutofit fontScale="92500" lnSpcReduction="10000"/>
          </a:bodyPr>
          <a:lstStyle/>
          <a:p>
            <a:pPr marL="0" indent="0">
              <a:buNone/>
            </a:pPr>
            <a:r>
              <a:rPr lang="en-US" sz="2400" dirty="0" smtClean="0"/>
              <a:t>Another way to help </a:t>
            </a:r>
            <a:r>
              <a:rPr lang="en-US" sz="2400" dirty="0"/>
              <a:t>you remember the six context and situations </a:t>
            </a:r>
            <a:r>
              <a:rPr lang="en-US" sz="2400" dirty="0" smtClean="0"/>
              <a:t>is to remember the following mnemonic </a:t>
            </a:r>
            <a:r>
              <a:rPr lang="en-US" sz="2400" dirty="0"/>
              <a:t>:</a:t>
            </a:r>
          </a:p>
          <a:p>
            <a:pPr marL="0" indent="0">
              <a:buNone/>
            </a:pPr>
            <a:endParaRPr lang="en-US" sz="2400" b="1" u="sng" dirty="0" smtClean="0"/>
          </a:p>
          <a:p>
            <a:pPr marL="0" indent="0">
              <a:buNone/>
            </a:pPr>
            <a:r>
              <a:rPr lang="en-US" sz="2400" b="1" u="sng" dirty="0" smtClean="0"/>
              <a:t>P</a:t>
            </a:r>
            <a:r>
              <a:rPr lang="en-US" sz="2400" dirty="0" smtClean="0"/>
              <a:t>roduct</a:t>
            </a:r>
            <a:r>
              <a:rPr lang="en-US" sz="2400" dirty="0"/>
              <a:t>, </a:t>
            </a:r>
            <a:r>
              <a:rPr lang="en-US" sz="2400" b="1" u="sng" dirty="0"/>
              <a:t>S</a:t>
            </a:r>
            <a:r>
              <a:rPr lang="en-US" sz="2400" dirty="0"/>
              <a:t>ystem, </a:t>
            </a:r>
            <a:r>
              <a:rPr lang="en-US" sz="2400" b="1" u="sng" dirty="0"/>
              <a:t>T</a:t>
            </a:r>
            <a:r>
              <a:rPr lang="en-US" sz="2400" dirty="0"/>
              <a:t>ype, </a:t>
            </a:r>
            <a:r>
              <a:rPr lang="en-US" sz="2400" b="1" u="sng" dirty="0"/>
              <a:t>C</a:t>
            </a:r>
            <a:r>
              <a:rPr lang="en-US" sz="2400" dirty="0"/>
              <a:t>lassroom, </a:t>
            </a:r>
            <a:r>
              <a:rPr lang="en-US" sz="2400" b="1" u="sng" dirty="0"/>
              <a:t>N</a:t>
            </a:r>
            <a:r>
              <a:rPr lang="en-US" sz="2400" dirty="0"/>
              <a:t>ature, </a:t>
            </a:r>
            <a:r>
              <a:rPr lang="en-US" sz="2400" b="1" u="sng" dirty="0"/>
              <a:t>L</a:t>
            </a:r>
            <a:r>
              <a:rPr lang="en-US" sz="2400" dirty="0"/>
              <a:t>earning = </a:t>
            </a:r>
          </a:p>
          <a:p>
            <a:pPr marL="0" indent="0">
              <a:buNone/>
            </a:pPr>
            <a:endParaRPr lang="en-US" sz="2000" dirty="0"/>
          </a:p>
          <a:p>
            <a:pPr marL="0" indent="0">
              <a:buNone/>
            </a:pPr>
            <a:r>
              <a:rPr lang="en-US" sz="2600" i="1" dirty="0" smtClean="0">
                <a:solidFill>
                  <a:schemeClr val="tx2"/>
                </a:solidFill>
              </a:rPr>
              <a:t>“</a:t>
            </a:r>
            <a:r>
              <a:rPr lang="en-US" sz="2600" i="1" dirty="0">
                <a:solidFill>
                  <a:schemeClr val="tx2"/>
                </a:solidFill>
              </a:rPr>
              <a:t>Please Say Thanks to Clyde, Nana and Lou”</a:t>
            </a:r>
            <a:endParaRPr lang="en-US" sz="2600" dirty="0">
              <a:solidFill>
                <a:schemeClr val="tx2"/>
              </a:solidFill>
            </a:endParaRPr>
          </a:p>
          <a:p>
            <a:pPr marL="0" lvl="0" indent="0">
              <a:buClr>
                <a:srgbClr val="AA2B1E"/>
              </a:buClr>
              <a:buNone/>
            </a:pPr>
            <a:r>
              <a:rPr lang="en-US" sz="2600" i="1" dirty="0">
                <a:solidFill>
                  <a:schemeClr val="tx2">
                    <a:lumMod val="75000"/>
                  </a:schemeClr>
                </a:solidFill>
              </a:rPr>
              <a:t>“Please Say Thanks to Clyde, Nana and Lou”</a:t>
            </a:r>
            <a:endParaRPr lang="en-US" sz="2600" dirty="0">
              <a:solidFill>
                <a:schemeClr val="tx2">
                  <a:lumMod val="75000"/>
                </a:schemeClr>
              </a:solidFill>
            </a:endParaRPr>
          </a:p>
          <a:p>
            <a:pPr marL="0" lvl="0" indent="0">
              <a:buClr>
                <a:srgbClr val="AA2B1E"/>
              </a:buClr>
              <a:buNone/>
            </a:pPr>
            <a:r>
              <a:rPr lang="en-US" sz="2600" i="1" dirty="0">
                <a:solidFill>
                  <a:schemeClr val="tx2">
                    <a:lumMod val="75000"/>
                  </a:schemeClr>
                </a:solidFill>
              </a:rPr>
              <a:t>“Please Say Thanks to Clyde, Nana and Lou”</a:t>
            </a:r>
            <a:endParaRPr lang="en-US" sz="2600" dirty="0">
              <a:solidFill>
                <a:schemeClr val="tx2">
                  <a:lumMod val="75000"/>
                </a:schemeClr>
              </a:solidFill>
            </a:endParaRPr>
          </a:p>
          <a:p>
            <a:pPr marL="0" lvl="0" indent="0">
              <a:buClr>
                <a:srgbClr val="AA2B1E"/>
              </a:buClr>
              <a:buNone/>
            </a:pPr>
            <a:r>
              <a:rPr lang="en-US" sz="2600" i="1" dirty="0">
                <a:solidFill>
                  <a:schemeClr val="tx2">
                    <a:lumMod val="75000"/>
                  </a:schemeClr>
                </a:solidFill>
              </a:rPr>
              <a:t>“Please Say Thanks to Clyde, Nana and Lou”</a:t>
            </a:r>
            <a:endParaRPr lang="en-US" sz="2600" dirty="0">
              <a:solidFill>
                <a:schemeClr val="tx2">
                  <a:lumMod val="75000"/>
                </a:schemeClr>
              </a:solidFill>
            </a:endParaRPr>
          </a:p>
          <a:p>
            <a:pPr marL="0" indent="0">
              <a:buNone/>
            </a:pPr>
            <a:endParaRPr lang="en-US" dirty="0"/>
          </a:p>
        </p:txBody>
      </p:sp>
      <p:pic>
        <p:nvPicPr>
          <p:cNvPr id="4" name="Picture 7" descr="C:\Users\Amy\AppData\Local\Microsoft\Windows\Temporary Internet Files\Content.IE5\SCP9YYS7\MC900432677[1].png">
            <a:hlinkClick r:id="" action="ppaction://customshow?id=5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
          <p:cNvGrpSpPr>
            <a:grpSpLocks/>
          </p:cNvGrpSpPr>
          <p:nvPr/>
        </p:nvGrpSpPr>
        <p:grpSpPr bwMode="auto">
          <a:xfrm>
            <a:off x="3540115" y="6310399"/>
            <a:ext cx="790882" cy="486525"/>
            <a:chOff x="1824" y="633"/>
            <a:chExt cx="2834" cy="2849"/>
          </a:xfrm>
        </p:grpSpPr>
        <p:sp>
          <p:nvSpPr>
            <p:cNvPr id="6"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Amy\AppData\Local\Microsoft\Windows\Temporary Internet Files\Content.IE5\SCP9YYS7\MC900432677[1].png">
            <a:hlinkClick r:id="" action="ppaction://customshow?id=5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32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25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750"/>
                                        <p:tgtEl>
                                          <p:spTgt spid="3">
                                            <p:txEl>
                                              <p:pRg st="4" end="4"/>
                                            </p:txEl>
                                          </p:spTgt>
                                        </p:tgtEl>
                                      </p:cBhvr>
                                    </p:animEffect>
                                    <p:anim calcmode="lin" valueType="num">
                                      <p:cBhvr>
                                        <p:cTn id="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25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750"/>
                                        <p:tgtEl>
                                          <p:spTgt spid="3">
                                            <p:txEl>
                                              <p:pRg st="5" end="5"/>
                                            </p:txEl>
                                          </p:spTgt>
                                        </p:tgtEl>
                                      </p:cBhvr>
                                    </p:animEffect>
                                    <p:anim calcmode="lin" valueType="num">
                                      <p:cBhvr>
                                        <p:cTn id="14"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750"/>
                                        <p:tgtEl>
                                          <p:spTgt spid="3">
                                            <p:txEl>
                                              <p:pRg st="6" end="6"/>
                                            </p:txEl>
                                          </p:spTgt>
                                        </p:tgtEl>
                                      </p:cBhvr>
                                    </p:animEffect>
                                    <p:anim calcmode="lin" valueType="num">
                                      <p:cBhvr>
                                        <p:cTn id="20"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125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750"/>
                                        <p:tgtEl>
                                          <p:spTgt spid="3">
                                            <p:txEl>
                                              <p:pRg st="7" end="7"/>
                                            </p:txEl>
                                          </p:spTgt>
                                        </p:tgtEl>
                                      </p:cBhvr>
                                    </p:animEffect>
                                    <p:anim calcmode="lin" valueType="num">
                                      <p:cBhvr>
                                        <p:cTn id="26"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sz="quarter" idx="1"/>
          </p:nvPr>
        </p:nvSpPr>
        <p:spPr>
          <a:xfrm>
            <a:off x="640706" y="1950126"/>
            <a:ext cx="8153400" cy="4495800"/>
          </a:xfrm>
        </p:spPr>
        <p:txBody>
          <a:bodyPr>
            <a:normAutofit/>
          </a:bodyPr>
          <a:lstStyle/>
          <a:p>
            <a:pPr marL="0" indent="0">
              <a:buNone/>
            </a:pPr>
            <a:r>
              <a:rPr lang="en-US" sz="2400" dirty="0" smtClean="0"/>
              <a:t>Remember the six important types of learning contexts and situations that would be most appropriate to use TBI:  </a:t>
            </a:r>
          </a:p>
          <a:p>
            <a:pPr marL="0" indent="0">
              <a:buNone/>
            </a:pPr>
            <a:endParaRPr lang="en-US" sz="2400" dirty="0"/>
          </a:p>
          <a:p>
            <a:pPr>
              <a:buFont typeface="Courier New" pitchFamily="49" charset="0"/>
              <a:buChar char="o"/>
            </a:pPr>
            <a:r>
              <a:rPr lang="en-US" sz="2400" dirty="0" smtClean="0"/>
              <a:t>Product orientation</a:t>
            </a:r>
          </a:p>
          <a:p>
            <a:pPr>
              <a:buFont typeface="Courier New" pitchFamily="49" charset="0"/>
              <a:buChar char="o"/>
            </a:pPr>
            <a:r>
              <a:rPr lang="en-US" sz="2400" dirty="0" smtClean="0"/>
              <a:t>System orientation</a:t>
            </a:r>
          </a:p>
          <a:p>
            <a:pPr>
              <a:buFont typeface="Courier New" pitchFamily="49" charset="0"/>
              <a:buChar char="o"/>
            </a:pPr>
            <a:r>
              <a:rPr lang="en-US" sz="2400" dirty="0" smtClean="0"/>
              <a:t>Type of learning outcomes </a:t>
            </a:r>
          </a:p>
          <a:p>
            <a:pPr>
              <a:buFont typeface="Courier New" pitchFamily="49" charset="0"/>
              <a:buChar char="o"/>
            </a:pPr>
            <a:r>
              <a:rPr lang="en-US" sz="2400" dirty="0" smtClean="0"/>
              <a:t>Classroom orientation </a:t>
            </a:r>
          </a:p>
          <a:p>
            <a:pPr>
              <a:buFont typeface="Courier New" pitchFamily="49" charset="0"/>
              <a:buChar char="o"/>
            </a:pPr>
            <a:r>
              <a:rPr lang="en-US" sz="2400" dirty="0" smtClean="0"/>
              <a:t>Nature of learners </a:t>
            </a:r>
          </a:p>
          <a:p>
            <a:pPr>
              <a:buFont typeface="Courier New" pitchFamily="49" charset="0"/>
              <a:buChar char="o"/>
            </a:pPr>
            <a:r>
              <a:rPr lang="en-US" sz="2400" dirty="0" smtClean="0"/>
              <a:t>Learning environment </a:t>
            </a:r>
          </a:p>
          <a:p>
            <a:pPr marL="0" indent="0">
              <a:buNone/>
            </a:pPr>
            <a:endParaRPr lang="en-US" dirty="0"/>
          </a:p>
          <a:p>
            <a:endParaRPr lang="en-US" dirty="0"/>
          </a:p>
        </p:txBody>
      </p:sp>
      <p:pic>
        <p:nvPicPr>
          <p:cNvPr id="2050" name="Picture 2" descr="C:\Users\Kristin\AppData\Local\Microsoft\Windows\Temporary Internet Files\Content.IE5\8C3N25ZR\MC900441510[1].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14427" y="3872626"/>
            <a:ext cx="2070746" cy="20707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11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Amy\AppData\Local\Microsoft\Windows\Temporary Internet Files\Content.IE5\SCP9YYS7\MC900432677[1].png">
            <a:hlinkClick r:id="" action="ppaction://customshow?id=5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3540115" y="6310399"/>
            <a:ext cx="790882" cy="486525"/>
            <a:chOff x="1824" y="633"/>
            <a:chExt cx="2834" cy="2849"/>
          </a:xfrm>
        </p:grpSpPr>
        <p:sp>
          <p:nvSpPr>
            <p:cNvPr id="8"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my\AppData\Local\Microsoft\Windows\Temporary Internet Files\Content.IE5\VPGD7YC6\MC900442138[1].png">
            <a:hlinkClick r:id="" action="ppaction://customshow?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2057400"/>
            <a:ext cx="7010400" cy="4267200"/>
          </a:xfrm>
        </p:spPr>
        <p:txBody>
          <a:bodyPr>
            <a:normAutofit fontScale="92500" lnSpcReduction="10000"/>
          </a:bodyPr>
          <a:lstStyle/>
          <a:p>
            <a:pPr marL="0" indent="0">
              <a:buNone/>
            </a:pPr>
            <a:r>
              <a:rPr lang="en-US" sz="2600" i="1" dirty="0">
                <a:solidFill>
                  <a:schemeClr val="tx2"/>
                </a:solidFill>
                <a:latin typeface="Times New Roman" pitchFamily="18" charset="0"/>
                <a:cs typeface="Times New Roman" pitchFamily="18" charset="0"/>
              </a:rPr>
              <a:t>To help you practice for the final assessment see if you can answer the following questions correctly. </a:t>
            </a:r>
            <a:endParaRPr lang="en-US" sz="2600" i="1" dirty="0" smtClean="0">
              <a:latin typeface="Times New Roman" pitchFamily="18" charset="0"/>
              <a:cs typeface="Times New Roman" pitchFamily="18" charset="0"/>
            </a:endParaRPr>
          </a:p>
          <a:p>
            <a:pPr marL="0" lvl="0" indent="0">
              <a:buNone/>
            </a:pPr>
            <a:endParaRPr lang="en-US" sz="1600" dirty="0"/>
          </a:p>
          <a:p>
            <a:pPr marL="0" lvl="0" indent="0">
              <a:buNone/>
            </a:pPr>
            <a:r>
              <a:rPr lang="en-US" dirty="0" smtClean="0"/>
              <a:t>Which </a:t>
            </a:r>
            <a:r>
              <a:rPr lang="en-US" dirty="0"/>
              <a:t>of the following situations/contexts would be most appropriate to use Theme-based instruction?</a:t>
            </a:r>
          </a:p>
          <a:p>
            <a:pPr marL="0" lvl="0" indent="0">
              <a:buNone/>
            </a:pPr>
            <a:r>
              <a:rPr lang="en-US" dirty="0" smtClean="0">
                <a:hlinkClick r:id="" action="ppaction://customshow?id=119"/>
              </a:rPr>
              <a:t>A. Classroom Orientation</a:t>
            </a:r>
          </a:p>
          <a:p>
            <a:pPr marL="0" lvl="0" indent="0">
              <a:buNone/>
            </a:pPr>
            <a:r>
              <a:rPr lang="en-US" dirty="0" smtClean="0">
                <a:hlinkClick r:id="" action="ppaction://customshow?id=119"/>
              </a:rPr>
              <a:t>B. System </a:t>
            </a:r>
            <a:r>
              <a:rPr lang="en-US" dirty="0">
                <a:hlinkClick r:id="" action="ppaction://customshow?id=119"/>
              </a:rPr>
              <a:t>Orientation</a:t>
            </a:r>
          </a:p>
          <a:p>
            <a:pPr marL="0" lvl="0" indent="0">
              <a:buNone/>
            </a:pPr>
            <a:r>
              <a:rPr lang="en-US" dirty="0" smtClean="0">
                <a:hlinkClick r:id="" action="ppaction://customshow?id=119"/>
              </a:rPr>
              <a:t>C. Product </a:t>
            </a:r>
            <a:r>
              <a:rPr lang="en-US" dirty="0">
                <a:hlinkClick r:id="" action="ppaction://customshow?id=119"/>
              </a:rPr>
              <a:t>Orientation</a:t>
            </a:r>
            <a:endParaRPr lang="en-US" dirty="0"/>
          </a:p>
          <a:p>
            <a:pPr marL="0" lvl="0" indent="0">
              <a:buNone/>
            </a:pPr>
            <a:r>
              <a:rPr lang="en-US" dirty="0" smtClean="0">
                <a:hlinkClick r:id="" action="ppaction://customshow?id=118"/>
              </a:rPr>
              <a:t>D. All </a:t>
            </a:r>
            <a:r>
              <a:rPr lang="en-US" dirty="0">
                <a:hlinkClick r:id="" action="ppaction://customshow?id=118"/>
              </a:rPr>
              <a:t>of the above</a:t>
            </a:r>
            <a:endParaRPr lang="en-US" dirty="0"/>
          </a:p>
          <a:p>
            <a:pPr marL="0" lvl="0" indent="0">
              <a:buNone/>
            </a:pPr>
            <a:endParaRPr lang="en-US" sz="1600" dirty="0"/>
          </a:p>
          <a:p>
            <a:pPr marL="0" indent="0">
              <a:buNone/>
            </a:pPr>
            <a:endParaRPr lang="en-US"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1573033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Instructional Objectives</a:t>
            </a:r>
            <a:endParaRPr lang="en-US" dirty="0">
              <a:solidFill>
                <a:schemeClr val="tx2"/>
              </a:solidFill>
            </a:endParaRPr>
          </a:p>
        </p:txBody>
      </p:sp>
      <p:sp>
        <p:nvSpPr>
          <p:cNvPr id="3" name="Content Placeholder 2"/>
          <p:cNvSpPr>
            <a:spLocks noGrp="1"/>
          </p:cNvSpPr>
          <p:nvPr>
            <p:ph sz="quarter" idx="1"/>
          </p:nvPr>
        </p:nvSpPr>
        <p:spPr>
          <a:xfrm>
            <a:off x="639182" y="1930902"/>
            <a:ext cx="8156448" cy="3860298"/>
          </a:xfrm>
        </p:spPr>
        <p:txBody>
          <a:bodyPr>
            <a:normAutofit/>
          </a:bodyPr>
          <a:lstStyle/>
          <a:p>
            <a:pPr>
              <a:buFont typeface="Courier New" pitchFamily="49" charset="0"/>
              <a:buChar char="o"/>
            </a:pPr>
            <a:r>
              <a:rPr lang="en-US" sz="1400" dirty="0"/>
              <a:t> </a:t>
            </a:r>
            <a:r>
              <a:rPr lang="en-US" sz="2000" dirty="0"/>
              <a:t>C)  important type of learning contexts and situations that would be most appropriate to use theme-based instruction (classroom orientation, product orientation, system orientation, nature of the learners, type of learning outcomes, learning environment) </a:t>
            </a:r>
          </a:p>
          <a:p>
            <a:pPr>
              <a:buFont typeface="Courier New" pitchFamily="49" charset="0"/>
              <a:buChar char="o"/>
            </a:pPr>
            <a:endParaRPr lang="en-US" sz="2000" dirty="0"/>
          </a:p>
          <a:p>
            <a:pPr>
              <a:buFont typeface="Courier New" pitchFamily="49" charset="0"/>
              <a:buChar char="o"/>
            </a:pPr>
            <a:r>
              <a:rPr lang="en-US" sz="2000" dirty="0"/>
              <a:t>D) important implications regarding the application of theme-based principles to the development of instructional materials (recognize how instructional materials developed using the theme-based approach would differ or be unique from instructional materials developed using other instructional models).</a:t>
            </a:r>
          </a:p>
          <a:p>
            <a:pPr>
              <a:buFont typeface="Courier New" pitchFamily="49" charset="0"/>
              <a:buChar char="o"/>
            </a:pPr>
            <a:endParaRPr lang="en-US" dirty="0"/>
          </a:p>
        </p:txBody>
      </p:sp>
      <p:pic>
        <p:nvPicPr>
          <p:cNvPr id="4" name="Picture 7" descr="C:\Users\Amy\AppData\Local\Microsoft\Windows\Temporary Internet Files\Content.IE5\SCP9YYS7\MC900432677[1].png">
            <a:hlinkClick r:id="" action="ppaction://customshow?id=1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125" y="6177844"/>
            <a:ext cx="670133" cy="780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AppData\Local\Microsoft\Windows\Temporary Internet Files\Content.IE5\SCP9YYS7\MC900432677[1].png">
            <a:hlinkClick r:id="" action="ppaction://customshow?id=40"/>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66964" y="6185648"/>
            <a:ext cx="700885" cy="8163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540115" y="6310399"/>
            <a:ext cx="790882" cy="486525"/>
            <a:chOff x="1824" y="633"/>
            <a:chExt cx="2834" cy="2849"/>
          </a:xfrm>
        </p:grpSpPr>
        <p:sp>
          <p:nvSpPr>
            <p:cNvPr id="7" name="Puzzle3">
              <a:hlinkClick r:id="" action="ppaction://customshow?id=5&amp;return=true"/>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2">
              <a:hlinkClick r:id="" action="ppaction://customshow?id=5&amp;return=true"/>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4">
              <a:hlinkClick r:id="" action="ppaction://customshow?id=5&amp;return=true"/>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1">
              <a:hlinkClick r:id="" action="ppaction://customshow?id=5&amp;return=true"/>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4" descr="C:\Users\Amy\AppData\Local\Microsoft\Windows\Temporary Internet Files\Content.IE5\SCP9YYS7\MC900432680[1].png">
            <a:hlinkClick r:id="" action="ppaction://customshow?id=6&amp;return=tru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6283262"/>
            <a:ext cx="574737" cy="57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my\AppData\Local\Microsoft\Windows\Temporary Internet Files\Content.IE5\VPGD7YC6\MC900442138[1].png">
            <a:hlinkClick r:id="" action="ppaction://customshow?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975" y="6283262"/>
            <a:ext cx="582452" cy="5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22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a:t>T</a:t>
            </a:r>
            <a:r>
              <a:rPr lang="en-US" dirty="0" smtClean="0"/>
              <a:t>hey all are contexts that we can use Theme-based Instruction.</a:t>
            </a:r>
          </a:p>
          <a:p>
            <a:pPr marL="0" indent="0">
              <a:buNone/>
            </a:pPr>
            <a:endParaRPr lang="en-US" dirty="0"/>
          </a:p>
        </p:txBody>
      </p:sp>
      <p:pic>
        <p:nvPicPr>
          <p:cNvPr id="1027" name="Picture 3" descr="C:\Users\Amy\AppData\Local\Microsoft\Windows\Temporary Internet Files\Content.IE5\6MJSJI9Q\MC900434910[1].png">
            <a:hlinkClick r:id="" action="ppaction://customshow?id=120"/>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716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4800" dirty="0" smtClean="0"/>
          </a:p>
          <a:p>
            <a:pPr marL="0" indent="0" algn="ctr">
              <a:buNone/>
            </a:pPr>
            <a:r>
              <a:rPr lang="en-US" sz="4800" dirty="0" smtClean="0"/>
              <a:t>Remember…</a:t>
            </a:r>
          </a:p>
          <a:p>
            <a:pPr marL="0" indent="0" algn="ctr">
              <a:buNone/>
            </a:pPr>
            <a:endParaRPr lang="en-US" sz="2000" dirty="0"/>
          </a:p>
          <a:p>
            <a:pPr marL="0" indent="0" algn="ctr">
              <a:buNone/>
            </a:pPr>
            <a:r>
              <a:rPr lang="en-US" sz="2400" dirty="0" smtClean="0"/>
              <a:t>Classroom orientation, product orientation and system orientation are all situations/context that are appropriate to use TBI.</a:t>
            </a:r>
            <a:endParaRPr lang="en-US" sz="2400" dirty="0"/>
          </a:p>
          <a:p>
            <a:endParaRPr lang="en-US"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20"/>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784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1905000"/>
            <a:ext cx="6196405" cy="3124200"/>
          </a:xfrm>
        </p:spPr>
        <p:txBody>
          <a:bodyPr>
            <a:noAutofit/>
          </a:bodyPr>
          <a:lstStyle/>
          <a:p>
            <a:pPr marL="0" lvl="0" indent="0">
              <a:buNone/>
            </a:pPr>
            <a:r>
              <a:rPr lang="en-US" sz="2400" dirty="0"/>
              <a:t>Which of the following characteristics is NOT true of Theme-based instruction</a:t>
            </a:r>
            <a:r>
              <a:rPr lang="en-US" sz="2400" dirty="0" smtClean="0"/>
              <a:t>?</a:t>
            </a:r>
          </a:p>
          <a:p>
            <a:pPr marL="0" lvl="0" indent="0">
              <a:buNone/>
            </a:pPr>
            <a:endParaRPr lang="en-US" sz="2400" dirty="0">
              <a:hlinkClick r:id="" action="ppaction://customshow?id=122"/>
            </a:endParaRPr>
          </a:p>
          <a:p>
            <a:pPr marL="0" lvl="0" indent="0">
              <a:buNone/>
            </a:pPr>
            <a:r>
              <a:rPr lang="en-US" sz="2400" dirty="0" smtClean="0">
                <a:hlinkClick r:id="" action="ppaction://customshow?id=122"/>
              </a:rPr>
              <a:t>A. Theme-Based </a:t>
            </a:r>
            <a:r>
              <a:rPr lang="en-US" sz="2400" dirty="0">
                <a:hlinkClick r:id="" action="ppaction://customshow?id=122"/>
              </a:rPr>
              <a:t>has one unifying theme throughout </a:t>
            </a:r>
            <a:r>
              <a:rPr lang="en-US" sz="2400" dirty="0" smtClean="0">
                <a:hlinkClick r:id="" action="ppaction://customshow?id=122"/>
              </a:rPr>
              <a:t>instruction</a:t>
            </a:r>
            <a:endParaRPr lang="en-US" sz="2400" dirty="0" smtClean="0"/>
          </a:p>
          <a:p>
            <a:pPr marL="0" lvl="0" indent="0">
              <a:buNone/>
            </a:pPr>
            <a:r>
              <a:rPr lang="en-US" sz="2400" dirty="0" smtClean="0">
                <a:hlinkClick r:id="" action="ppaction://customshow?id=121"/>
              </a:rPr>
              <a:t>B. Theme-Based </a:t>
            </a:r>
            <a:r>
              <a:rPr lang="en-US" sz="2400" dirty="0">
                <a:hlinkClick r:id="" action="ppaction://customshow?id=121"/>
              </a:rPr>
              <a:t>does not rely on school system support</a:t>
            </a:r>
            <a:endParaRPr lang="en-US" sz="2400" dirty="0"/>
          </a:p>
          <a:p>
            <a:pPr marL="0" lvl="0" indent="0">
              <a:buNone/>
            </a:pPr>
            <a:r>
              <a:rPr lang="en-US" sz="2400" dirty="0" smtClean="0">
                <a:hlinkClick r:id="" action="ppaction://customshow?id=122"/>
              </a:rPr>
              <a:t>C. Theme-Based </a:t>
            </a:r>
            <a:r>
              <a:rPr lang="en-US" sz="2400" dirty="0">
                <a:hlinkClick r:id="" action="ppaction://customshow?id=122"/>
              </a:rPr>
              <a:t>uses authentic assessment</a:t>
            </a:r>
          </a:p>
          <a:p>
            <a:pPr marL="0" indent="0">
              <a:buNone/>
            </a:pPr>
            <a:r>
              <a:rPr lang="en-US" sz="2400" dirty="0" smtClean="0">
                <a:hlinkClick r:id="" action="ppaction://customshow?id=122"/>
              </a:rPr>
              <a:t>D. Theme-based </a:t>
            </a:r>
            <a:r>
              <a:rPr lang="en-US" sz="2400" dirty="0">
                <a:hlinkClick r:id="" action="ppaction://customshow?id=122"/>
              </a:rPr>
              <a:t>relies on school system </a:t>
            </a:r>
            <a:r>
              <a:rPr lang="en-US" sz="2400" dirty="0" smtClean="0">
                <a:hlinkClick r:id="" action="ppaction://customshow?id=122"/>
              </a:rPr>
              <a:t>support</a:t>
            </a:r>
            <a:endParaRPr lang="en-US" sz="2400" dirty="0" smtClean="0"/>
          </a:p>
          <a:p>
            <a:pPr marL="0" indent="0">
              <a:buNone/>
            </a:pP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087125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a:t>
            </a:r>
            <a:endParaRPr lang="en-US" dirty="0"/>
          </a:p>
        </p:txBody>
      </p:sp>
      <p:sp>
        <p:nvSpPr>
          <p:cNvPr id="3" name="Content Placeholder 2"/>
          <p:cNvSpPr>
            <a:spLocks noGrp="1"/>
          </p:cNvSpPr>
          <p:nvPr>
            <p:ph sz="quarter" idx="1"/>
          </p:nvPr>
        </p:nvSpPr>
        <p:spPr/>
        <p:txBody>
          <a:bodyPr/>
          <a:lstStyle/>
          <a:p>
            <a:pPr marL="0" indent="0">
              <a:buNone/>
            </a:pPr>
            <a:endParaRPr lang="en-US" sz="1800" dirty="0" smtClean="0"/>
          </a:p>
          <a:p>
            <a:pPr marL="0" indent="0">
              <a:buNone/>
            </a:pPr>
            <a:endParaRPr lang="en-US" sz="1800" dirty="0"/>
          </a:p>
          <a:p>
            <a:pPr marL="0" indent="0">
              <a:buNone/>
            </a:pPr>
            <a:r>
              <a:rPr lang="en-US" sz="3200" dirty="0" smtClean="0"/>
              <a:t>TBI relies on school system support. </a:t>
            </a:r>
          </a:p>
          <a:p>
            <a:pPr marL="0" indent="0">
              <a:buNone/>
            </a:pPr>
            <a:r>
              <a:rPr lang="en-US" sz="3200" dirty="0" smtClean="0"/>
              <a:t>Let’s see what’s next…..</a:t>
            </a:r>
            <a:endParaRPr lang="en-US" sz="3200" dirty="0"/>
          </a:p>
        </p:txBody>
      </p:sp>
      <p:pic>
        <p:nvPicPr>
          <p:cNvPr id="4" name="Picture 2">
            <a:hlinkClick r:id="" action="ppaction://customshow?id=123"/>
          </p:cNvPr>
          <p:cNvPicPr>
            <a:picLocks noChangeAspect="1" noChangeArrowheads="1"/>
          </p:cNvPicPr>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5403463" y="34290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108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4800" dirty="0" smtClean="0"/>
          </a:p>
          <a:p>
            <a:pPr marL="0" indent="0" algn="ctr">
              <a:buNone/>
            </a:pPr>
            <a:r>
              <a:rPr lang="en-US" sz="4800" dirty="0" smtClean="0"/>
              <a:t>Keep Trying…</a:t>
            </a:r>
          </a:p>
          <a:p>
            <a:pPr marL="0" indent="0" algn="ctr">
              <a:buNone/>
            </a:pPr>
            <a:endParaRPr lang="en-US" sz="2000" dirty="0"/>
          </a:p>
          <a:p>
            <a:pPr marL="0" indent="0" algn="ctr">
              <a:buNone/>
            </a:pPr>
            <a:r>
              <a:rPr lang="en-US" sz="2400" dirty="0" smtClean="0"/>
              <a:t>Remember theme based instruction relies on school system support.</a:t>
            </a:r>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44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23"/>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766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2057400"/>
            <a:ext cx="6196405" cy="3603812"/>
          </a:xfrm>
        </p:spPr>
        <p:txBody>
          <a:bodyPr>
            <a:normAutofit fontScale="92500" lnSpcReduction="10000"/>
          </a:bodyPr>
          <a:lstStyle/>
          <a:p>
            <a:pPr marL="0" lvl="0" indent="0">
              <a:buNone/>
            </a:pPr>
            <a:r>
              <a:rPr lang="en-US" dirty="0" smtClean="0"/>
              <a:t>Theme based instruction </a:t>
            </a:r>
            <a:r>
              <a:rPr lang="en-US" dirty="0"/>
              <a:t>takes into account the nature of the learners as well as the learner’s what</a:t>
            </a:r>
            <a:r>
              <a:rPr lang="en-US" dirty="0" smtClean="0"/>
              <a:t>?</a:t>
            </a:r>
          </a:p>
          <a:p>
            <a:pPr marL="0" lvl="0" indent="0">
              <a:buNone/>
            </a:pPr>
            <a:endParaRPr lang="en-US" dirty="0"/>
          </a:p>
          <a:p>
            <a:pPr marL="0" lvl="0" indent="0">
              <a:buNone/>
            </a:pPr>
            <a:r>
              <a:rPr lang="en-US" dirty="0" smtClean="0">
                <a:hlinkClick r:id="" action="ppaction://customshow?id=124"/>
              </a:rPr>
              <a:t>A. Learning </a:t>
            </a:r>
            <a:r>
              <a:rPr lang="en-US" dirty="0">
                <a:hlinkClick r:id="" action="ppaction://customshow?id=124"/>
              </a:rPr>
              <a:t>environment</a:t>
            </a:r>
            <a:endParaRPr lang="en-US" dirty="0"/>
          </a:p>
          <a:p>
            <a:pPr marL="0" lvl="0" indent="0">
              <a:buNone/>
            </a:pPr>
            <a:r>
              <a:rPr lang="en-US" dirty="0" smtClean="0">
                <a:hlinkClick r:id="" action="ppaction://customshow?id=125"/>
              </a:rPr>
              <a:t>B. Shoe </a:t>
            </a:r>
            <a:r>
              <a:rPr lang="en-US" dirty="0">
                <a:hlinkClick r:id="" action="ppaction://customshow?id=125"/>
              </a:rPr>
              <a:t>size</a:t>
            </a:r>
          </a:p>
          <a:p>
            <a:pPr marL="0" lvl="0" indent="0">
              <a:buNone/>
            </a:pPr>
            <a:r>
              <a:rPr lang="en-US" dirty="0" smtClean="0">
                <a:hlinkClick r:id="" action="ppaction://customshow?id=125"/>
              </a:rPr>
              <a:t>C. Singing </a:t>
            </a:r>
            <a:r>
              <a:rPr lang="en-US" dirty="0">
                <a:hlinkClick r:id="" action="ppaction://customshow?id=125"/>
              </a:rPr>
              <a:t>ability</a:t>
            </a:r>
          </a:p>
          <a:p>
            <a:pPr marL="0" lvl="0" indent="0">
              <a:buNone/>
            </a:pPr>
            <a:r>
              <a:rPr lang="en-US" dirty="0" smtClean="0">
                <a:hlinkClick r:id="" action="ppaction://customshow?id=125"/>
              </a:rPr>
              <a:t>D. Favorite </a:t>
            </a:r>
            <a:r>
              <a:rPr lang="en-US" dirty="0">
                <a:hlinkClick r:id="" action="ppaction://customshow?id=125"/>
              </a:rPr>
              <a:t>color</a:t>
            </a:r>
            <a:endParaRPr lang="en-US" dirty="0"/>
          </a:p>
          <a:p>
            <a:pPr marL="0" lvl="0" indent="0">
              <a:buNone/>
            </a:pPr>
            <a:endParaRPr lang="en-US" sz="2000" dirty="0"/>
          </a:p>
          <a:p>
            <a:pPr marL="0" indent="0">
              <a:buNone/>
            </a:pPr>
            <a:endParaRPr lang="en-US" sz="2000" i="1" dirty="0" smtClean="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510333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lgn="ctr">
              <a:buNone/>
            </a:pPr>
            <a:r>
              <a:rPr lang="en-US" dirty="0" smtClean="0"/>
              <a:t>Learning Environment is correct!</a:t>
            </a:r>
            <a:endParaRPr lang="en-US" dirty="0"/>
          </a:p>
        </p:txBody>
      </p:sp>
      <p:pic>
        <p:nvPicPr>
          <p:cNvPr id="1027" name="Picture 3" descr="C:\Users\Amy\AppData\Local\Microsoft\Windows\Temporary Internet Files\Content.IE5\6MJSJI9Q\MC900434910[1].png">
            <a:hlinkClick r:id="" action="ppaction://customshow?id=126"/>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2672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70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sz="3600" dirty="0" smtClean="0"/>
          </a:p>
          <a:p>
            <a:pPr marL="0" indent="0" algn="ctr">
              <a:buNone/>
            </a:pPr>
            <a:r>
              <a:rPr lang="en-US" sz="3600" dirty="0" smtClean="0"/>
              <a:t>Keep Trying….</a:t>
            </a:r>
          </a:p>
          <a:p>
            <a:pPr marL="0" indent="0" algn="ctr">
              <a:buNone/>
            </a:pPr>
            <a:endParaRPr lang="en-US" sz="2400" dirty="0" smtClean="0"/>
          </a:p>
          <a:p>
            <a:pPr marL="0" indent="0" algn="ctr">
              <a:buNone/>
            </a:pPr>
            <a:r>
              <a:rPr lang="en-US" sz="2400" dirty="0" smtClean="0"/>
              <a:t>Remember TBI takes into account the learners environment as well as the nature of the learners.</a:t>
            </a:r>
            <a:endParaRPr lang="en-US" sz="2400" dirty="0"/>
          </a:p>
        </p:txBody>
      </p:sp>
      <p:pic>
        <p:nvPicPr>
          <p:cNvPr id="2050" name="Picture 2" descr="C:\Users\Amy\AppData\Local\Microsoft\Windows\Temporary Internet Files\Content.IE5\NZ9J4S5Y\MC900433818[1].pn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38200" y="990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y\AppData\Local\Microsoft\Windows\Temporary Internet Files\Content.IE5\6MJSJI9Q\MC900432670[2].png">
            <a:hlinkClick r:id="" action="ppaction://customshow?id=126"/>
          </p:cNvPr>
          <p:cNvPicPr>
            <a:picLocks noChangeAspect="1" noChangeArrowheads="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5257728"/>
            <a:ext cx="838057" cy="83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954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Practice</a:t>
            </a:r>
            <a:endParaRPr lang="en-US" dirty="0">
              <a:solidFill>
                <a:schemeClr val="tx2"/>
              </a:solidFill>
            </a:endParaRPr>
          </a:p>
        </p:txBody>
      </p:sp>
      <p:sp>
        <p:nvSpPr>
          <p:cNvPr id="3" name="Content Placeholder 2"/>
          <p:cNvSpPr>
            <a:spLocks noGrp="1"/>
          </p:cNvSpPr>
          <p:nvPr>
            <p:ph sz="quarter" idx="1"/>
          </p:nvPr>
        </p:nvSpPr>
        <p:spPr>
          <a:xfrm>
            <a:off x="1447800" y="2057400"/>
            <a:ext cx="6196405" cy="3603812"/>
          </a:xfrm>
        </p:spPr>
        <p:txBody>
          <a:bodyPr>
            <a:normAutofit fontScale="92500" lnSpcReduction="10000"/>
          </a:bodyPr>
          <a:lstStyle/>
          <a:p>
            <a:pPr marL="0" lvl="0" indent="0">
              <a:buNone/>
            </a:pPr>
            <a:r>
              <a:rPr lang="en-US" dirty="0"/>
              <a:t>In order for thematic instruction to work best how should </a:t>
            </a:r>
            <a:r>
              <a:rPr lang="en-US" dirty="0" smtClean="0"/>
              <a:t>teachers </a:t>
            </a:r>
            <a:r>
              <a:rPr lang="en-US" dirty="0"/>
              <a:t>work to implement the instruction</a:t>
            </a:r>
            <a:r>
              <a:rPr lang="en-US" dirty="0" smtClean="0"/>
              <a:t>?</a:t>
            </a:r>
          </a:p>
          <a:p>
            <a:pPr marL="0" lvl="0" indent="0">
              <a:buNone/>
            </a:pPr>
            <a:endParaRPr lang="en-US" dirty="0"/>
          </a:p>
          <a:p>
            <a:pPr marL="0" lvl="0" indent="0">
              <a:buNone/>
            </a:pPr>
            <a:r>
              <a:rPr lang="en-US" dirty="0" smtClean="0">
                <a:hlinkClick r:id="" action="ppaction://customshow?id=128"/>
              </a:rPr>
              <a:t>A. Alone</a:t>
            </a:r>
            <a:endParaRPr lang="en-US" dirty="0"/>
          </a:p>
          <a:p>
            <a:pPr marL="0" lvl="0" indent="0">
              <a:buNone/>
            </a:pPr>
            <a:r>
              <a:rPr lang="en-US" dirty="0" smtClean="0">
                <a:hlinkClick r:id="" action="ppaction://customshow?id=127"/>
              </a:rPr>
              <a:t>B. As </a:t>
            </a:r>
            <a:r>
              <a:rPr lang="en-US" dirty="0">
                <a:hlinkClick r:id="" action="ppaction://customshow?id=127"/>
              </a:rPr>
              <a:t>a team</a:t>
            </a:r>
            <a:endParaRPr lang="en-US" dirty="0"/>
          </a:p>
          <a:p>
            <a:pPr marL="0" lvl="0" indent="0">
              <a:buNone/>
            </a:pPr>
            <a:r>
              <a:rPr lang="en-US" dirty="0" smtClean="0">
                <a:hlinkClick r:id="" action="ppaction://customshow?id=128"/>
              </a:rPr>
              <a:t>C. Slowly</a:t>
            </a:r>
            <a:endParaRPr lang="en-US" dirty="0">
              <a:hlinkClick r:id="" action="ppaction://customshow?id=128"/>
            </a:endParaRPr>
          </a:p>
          <a:p>
            <a:pPr marL="0" lvl="0" indent="0">
              <a:buNone/>
            </a:pPr>
            <a:r>
              <a:rPr lang="en-US" dirty="0" smtClean="0">
                <a:hlinkClick r:id="" action="ppaction://customshow?id=128"/>
              </a:rPr>
              <a:t>D. Quickly</a:t>
            </a:r>
            <a:endParaRPr lang="en-US" dirty="0"/>
          </a:p>
          <a:p>
            <a:pPr marL="0" lvl="0" indent="0">
              <a:buNone/>
            </a:pPr>
            <a:endParaRPr lang="en-US" sz="2000" dirty="0"/>
          </a:p>
          <a:p>
            <a:pPr marL="0" indent="0">
              <a:buNone/>
            </a:pPr>
            <a:endParaRPr lang="en-US" sz="2000" i="1" dirty="0" smtClean="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a:p>
            <a:pPr marL="0" indent="0">
              <a:buNone/>
            </a:pP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3721709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pPr marL="0" indent="0" algn="ctr">
              <a:buNone/>
            </a:pPr>
            <a:endParaRPr lang="en-US" dirty="0" smtClean="0"/>
          </a:p>
          <a:p>
            <a:pPr marL="0" indent="0" algn="ctr">
              <a:buNone/>
            </a:pPr>
            <a:r>
              <a:rPr lang="en-US" dirty="0" smtClean="0"/>
              <a:t>Great Job!</a:t>
            </a:r>
          </a:p>
          <a:p>
            <a:pPr marL="0" indent="0">
              <a:buNone/>
            </a:pPr>
            <a:r>
              <a:rPr lang="en-US" dirty="0" smtClean="0"/>
              <a:t>It is very important for teachers to work as a team when implementing TBI!</a:t>
            </a:r>
            <a:endParaRPr lang="en-US" dirty="0"/>
          </a:p>
        </p:txBody>
      </p:sp>
      <p:pic>
        <p:nvPicPr>
          <p:cNvPr id="1027" name="Picture 3" descr="C:\Users\Amy\AppData\Local\Microsoft\Windows\Temporary Internet Files\Content.IE5\6MJSJI9Q\MC900434910[1].png">
            <a:hlinkClick r:id="" action="ppaction://customshow?id=129"/>
          </p:cNvPr>
          <p:cNvPicPr>
            <a:picLocks noGrp="1" noChangeAspect="1" noChangeArrowheads="1"/>
          </p:cNvPicPr>
          <p:nvPr>
            <p:ph sz="quarter" idx="2"/>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5645293" y="2732231"/>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y\AppData\Local\Microsoft\Windows\Temporary Internet Files\Content.IE5\VPGD7YC6\MC900441908[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00200" y="4572000"/>
            <a:ext cx="22320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31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8097</TotalTime>
  <Words>5443</Words>
  <Application>Microsoft Office PowerPoint</Application>
  <PresentationFormat>On-screen Show (4:3)</PresentationFormat>
  <Paragraphs>944</Paragraphs>
  <Slides>134</Slides>
  <Notes>1</Notes>
  <HiddenSlides>0</HiddenSlides>
  <MMClips>0</MMClips>
  <ScaleCrop>false</ScaleCrop>
  <HeadingPairs>
    <vt:vector size="6" baseType="variant">
      <vt:variant>
        <vt:lpstr>Theme</vt:lpstr>
      </vt:variant>
      <vt:variant>
        <vt:i4>1</vt:i4>
      </vt:variant>
      <vt:variant>
        <vt:lpstr>Slide Titles</vt:lpstr>
      </vt:variant>
      <vt:variant>
        <vt:i4>134</vt:i4>
      </vt:variant>
      <vt:variant>
        <vt:lpstr>Custom Shows</vt:lpstr>
      </vt:variant>
      <vt:variant>
        <vt:i4>146</vt:i4>
      </vt:variant>
    </vt:vector>
  </HeadingPairs>
  <TitlesOfParts>
    <vt:vector size="281" baseType="lpstr">
      <vt:lpstr>Median</vt:lpstr>
      <vt:lpstr>Theme Based Instructional  Module</vt:lpstr>
      <vt:lpstr>Theme Based Instructional Module Menu </vt:lpstr>
      <vt:lpstr>Navigational Buttons</vt:lpstr>
      <vt:lpstr>Introduction</vt:lpstr>
      <vt:lpstr>Getting Started…</vt:lpstr>
      <vt:lpstr>What to Expect</vt:lpstr>
      <vt:lpstr>What to Expect (cont.)</vt:lpstr>
      <vt:lpstr>Instructional Objectives</vt:lpstr>
      <vt:lpstr>Instructional Objectives</vt:lpstr>
      <vt:lpstr>Overview of Instruction</vt:lpstr>
      <vt:lpstr>Overview of Instruction</vt:lpstr>
      <vt:lpstr>Now let’s get started!</vt:lpstr>
      <vt:lpstr>Understanding TBI</vt:lpstr>
      <vt:lpstr>What is Theme-based Instruction?</vt:lpstr>
      <vt:lpstr>Your thoughts might have taken you back to when you were in elementary school …</vt:lpstr>
      <vt:lpstr>Understanding TBI</vt:lpstr>
      <vt:lpstr>Understanding TBI</vt:lpstr>
      <vt:lpstr>The Who, When and How of TBI</vt:lpstr>
      <vt:lpstr>Preconditions of TBI</vt:lpstr>
      <vt:lpstr>Theoretical Foundations of TBI</vt:lpstr>
      <vt:lpstr> Brain-based Educational Research </vt:lpstr>
      <vt:lpstr> Multiple Intelligence Theory </vt:lpstr>
      <vt:lpstr> TBP based on Merrill’s First Principles </vt:lpstr>
      <vt:lpstr>Unifying Theme</vt:lpstr>
      <vt:lpstr>Primary Learning Goals</vt:lpstr>
      <vt:lpstr>Instructional Activities</vt:lpstr>
      <vt:lpstr>Kovalik and Olsens Key Points and Associated Inquiries</vt:lpstr>
      <vt:lpstr> Dirkx and Prenger Context-based Approach </vt:lpstr>
      <vt:lpstr>Kolb Theory is a Cycle</vt:lpstr>
      <vt:lpstr>Multi-ways and Multilevels of Instruction</vt:lpstr>
      <vt:lpstr>Resources for Instruction</vt:lpstr>
      <vt:lpstr>Authentic Assessment</vt:lpstr>
      <vt:lpstr>Implementing TI</vt:lpstr>
      <vt:lpstr>Implementing TI</vt:lpstr>
      <vt:lpstr>Summary</vt:lpstr>
      <vt:lpstr>Summary</vt:lpstr>
      <vt:lpstr>Summary</vt:lpstr>
      <vt:lpstr>Summary</vt:lpstr>
      <vt:lpstr> Practice </vt:lpstr>
      <vt:lpstr>.  </vt:lpstr>
      <vt:lpstr>PowerPoint Presentation</vt:lpstr>
      <vt:lpstr> Practice   </vt:lpstr>
      <vt:lpstr>T        </vt:lpstr>
      <vt:lpstr>PowerPoint Presentation</vt:lpstr>
      <vt:lpstr>Practice</vt:lpstr>
      <vt:lpstr>T        </vt:lpstr>
      <vt:lpstr>PowerPoint Presentation</vt:lpstr>
      <vt:lpstr>Practice</vt:lpstr>
      <vt:lpstr>T        </vt:lpstr>
      <vt:lpstr>PowerPoint Presentation</vt:lpstr>
      <vt:lpstr>Practice</vt:lpstr>
      <vt:lpstr>        </vt:lpstr>
      <vt:lpstr>PowerPoint Presentation</vt:lpstr>
      <vt:lpstr>Practice</vt:lpstr>
      <vt:lpstr>T        </vt:lpstr>
      <vt:lpstr>PowerPoint Presentation</vt:lpstr>
      <vt:lpstr>Practice</vt:lpstr>
      <vt:lpstr>T        </vt:lpstr>
      <vt:lpstr>PowerPoint Presentation</vt:lpstr>
      <vt:lpstr>Practice</vt:lpstr>
      <vt:lpstr>PowerPoint Presentation</vt:lpstr>
      <vt:lpstr>PowerPoint Presentation</vt:lpstr>
      <vt:lpstr>Awesome.</vt:lpstr>
      <vt:lpstr>Comparing Smith and Ragan and Theme Based Instruction</vt:lpstr>
      <vt:lpstr>Remembering Smith and Ragan</vt:lpstr>
      <vt:lpstr>Similarities of TBI and SRM</vt:lpstr>
      <vt:lpstr>Similarities of TBI and SRM</vt:lpstr>
      <vt:lpstr>Differences of TBI and SRM</vt:lpstr>
      <vt:lpstr>Differences  of TBI and SRM</vt:lpstr>
      <vt:lpstr>Summary</vt:lpstr>
      <vt:lpstr>Practice</vt:lpstr>
      <vt:lpstr>PowerPoint Presentation</vt:lpstr>
      <vt:lpstr>PowerPoint Presentation</vt:lpstr>
      <vt:lpstr>Practice</vt:lpstr>
      <vt:lpstr>PowerPoint Presentation</vt:lpstr>
      <vt:lpstr>PowerPoint Presentation</vt:lpstr>
      <vt:lpstr>Practice</vt:lpstr>
      <vt:lpstr>PowerPoint Presentation</vt:lpstr>
      <vt:lpstr>PowerPoint Presentation</vt:lpstr>
      <vt:lpstr>Practice</vt:lpstr>
      <vt:lpstr>PowerPoint Presentation</vt:lpstr>
      <vt:lpstr>PowerPoint Presentation</vt:lpstr>
      <vt:lpstr> Now let’s keep going…..</vt:lpstr>
      <vt:lpstr>Using TBI</vt:lpstr>
      <vt:lpstr>Using TBI</vt:lpstr>
      <vt:lpstr>Using TBI</vt:lpstr>
      <vt:lpstr>Using TBI</vt:lpstr>
      <vt:lpstr>Summary</vt:lpstr>
      <vt:lpstr>Practice</vt:lpstr>
      <vt:lpstr>PowerPoint Presentation</vt:lpstr>
      <vt:lpstr>PowerPoint Presentation</vt:lpstr>
      <vt:lpstr>Practice</vt:lpstr>
      <vt:lpstr>Correct!</vt:lpstr>
      <vt:lpstr>PowerPoint Presentation</vt:lpstr>
      <vt:lpstr>Practice</vt:lpstr>
      <vt:lpstr>PowerPoint Presentation</vt:lpstr>
      <vt:lpstr>PowerPoint Presentation</vt:lpstr>
      <vt:lpstr>Practice</vt:lpstr>
      <vt:lpstr>PowerPoint Presentation</vt:lpstr>
      <vt:lpstr>PowerPoint Presentation</vt:lpstr>
      <vt:lpstr>Practice</vt:lpstr>
      <vt:lpstr>PowerPoint Presentation</vt:lpstr>
      <vt:lpstr>PowerPoint Presentation</vt:lpstr>
      <vt:lpstr>You are on a roll….</vt:lpstr>
      <vt:lpstr> Applying Theme Based Principles (TBP)  </vt:lpstr>
      <vt:lpstr>Applying Theme Based Principles</vt:lpstr>
      <vt:lpstr>Important Implications of Applying Theme Based Principles (TBP) </vt:lpstr>
      <vt:lpstr>Applying TBP to Instructional Materials</vt:lpstr>
      <vt:lpstr>Summary</vt:lpstr>
      <vt:lpstr>Practice</vt:lpstr>
      <vt:lpstr>PowerPoint Presentation</vt:lpstr>
      <vt:lpstr>PowerPoint Presentation</vt:lpstr>
      <vt:lpstr>Practice</vt:lpstr>
      <vt:lpstr>PowerPoint Presentation</vt:lpstr>
      <vt:lpstr>PowerPoint Presentation</vt:lpstr>
      <vt:lpstr>Practice</vt:lpstr>
      <vt:lpstr>PowerPoint Presentation</vt:lpstr>
      <vt:lpstr>PowerPoint Presentation</vt:lpstr>
      <vt:lpstr>Practice</vt:lpstr>
      <vt:lpstr>PowerPoint Presentation</vt:lpstr>
      <vt:lpstr>PowerPoint Presentation</vt:lpstr>
      <vt:lpstr>Time to review….</vt:lpstr>
      <vt:lpstr> TBI Review</vt:lpstr>
      <vt:lpstr>Review Exercise: Putting it all Together</vt:lpstr>
      <vt:lpstr>TBI Conclusion</vt:lpstr>
      <vt:lpstr>Instructional Objectives Review</vt:lpstr>
      <vt:lpstr>Understanding TBI Review</vt:lpstr>
      <vt:lpstr>Understanding TBI Review</vt:lpstr>
      <vt:lpstr>Comparing TBI and SRM Review</vt:lpstr>
      <vt:lpstr>Using TBI Review</vt:lpstr>
      <vt:lpstr>Applying Theme Based Principles</vt:lpstr>
      <vt:lpstr>Assessment Instructions</vt:lpstr>
      <vt:lpstr>Assessment</vt:lpstr>
      <vt:lpstr>To Exit The Theme Based Instructional  Module please click on this button </vt:lpstr>
      <vt:lpstr>Comparing with Smith and Ragan</vt:lpstr>
      <vt:lpstr>Using TBI</vt:lpstr>
      <vt:lpstr>Applying TBI</vt:lpstr>
      <vt:lpstr>Summary/Review</vt:lpstr>
      <vt:lpstr>Assessment</vt:lpstr>
      <vt:lpstr>Menu</vt:lpstr>
      <vt:lpstr>Home</vt:lpstr>
      <vt:lpstr>Exit</vt:lpstr>
      <vt:lpstr>Introduction</vt:lpstr>
      <vt:lpstr>TBI</vt:lpstr>
      <vt:lpstr>what to expect 1</vt:lpstr>
      <vt:lpstr>what 2 expect 2</vt:lpstr>
      <vt:lpstr>In ob 2</vt:lpstr>
      <vt:lpstr>Overview 1</vt:lpstr>
      <vt:lpstr>overview 2</vt:lpstr>
      <vt:lpstr>Understanding TBI</vt:lpstr>
      <vt:lpstr>What is TBI</vt:lpstr>
      <vt:lpstr>Your thought</vt:lpstr>
      <vt:lpstr>Understanding TBi 1</vt:lpstr>
      <vt:lpstr>Understanding TBI2</vt:lpstr>
      <vt:lpstr>WHo what how</vt:lpstr>
      <vt:lpstr>Preconditions of TBI</vt:lpstr>
      <vt:lpstr>brain based</vt:lpstr>
      <vt:lpstr>MI</vt:lpstr>
      <vt:lpstr>Merrill princ</vt:lpstr>
      <vt:lpstr>Unifying T</vt:lpstr>
      <vt:lpstr>Primary Learning Goals</vt:lpstr>
      <vt:lpstr>K and O Key Prin</vt:lpstr>
      <vt:lpstr>D adn P Context</vt:lpstr>
      <vt:lpstr>Kolb</vt:lpstr>
      <vt:lpstr>multi</vt:lpstr>
      <vt:lpstr>resources</vt:lpstr>
      <vt:lpstr>Austhentic Assess</vt:lpstr>
      <vt:lpstr>Implementing 1</vt:lpstr>
      <vt:lpstr>Implementing 2</vt:lpstr>
      <vt:lpstr>Summary 1</vt:lpstr>
      <vt:lpstr>Summary 2</vt:lpstr>
      <vt:lpstr>Summary 3</vt:lpstr>
      <vt:lpstr>Summary 4</vt:lpstr>
      <vt:lpstr>Navigation</vt:lpstr>
      <vt:lpstr>objectives 1</vt:lpstr>
      <vt:lpstr>Foundations</vt:lpstr>
      <vt:lpstr>Activities</vt:lpstr>
      <vt:lpstr>Remem S and R</vt:lpstr>
      <vt:lpstr>Sim of S and R</vt:lpstr>
      <vt:lpstr>Sim of SR</vt:lpstr>
      <vt:lpstr>Dif of SR</vt:lpstr>
      <vt:lpstr>Dif of SR2</vt:lpstr>
      <vt:lpstr>SummarySR</vt:lpstr>
      <vt:lpstr>TBI1</vt:lpstr>
      <vt:lpstr>Tbi2</vt:lpstr>
      <vt:lpstr>TBI3</vt:lpstr>
      <vt:lpstr>TBI4</vt:lpstr>
      <vt:lpstr>Summary3</vt:lpstr>
      <vt:lpstr>ApplyTBI</vt:lpstr>
      <vt:lpstr>Applyingtbip</vt:lpstr>
      <vt:lpstr>impapplyTBI</vt:lpstr>
      <vt:lpstr>summ4</vt:lpstr>
      <vt:lpstr>timetorev</vt:lpstr>
      <vt:lpstr>dontgiveup4</vt:lpstr>
      <vt:lpstr>TBIrev</vt:lpstr>
      <vt:lpstr>revexer</vt:lpstr>
      <vt:lpstr>TBIcon</vt:lpstr>
      <vt:lpstr>InsrOBrev</vt:lpstr>
      <vt:lpstr>UnderTBIrev</vt:lpstr>
      <vt:lpstr>underTBIrev2</vt:lpstr>
      <vt:lpstr>SRrev</vt:lpstr>
      <vt:lpstr>usingtbirev</vt:lpstr>
      <vt:lpstr>applying TBPrev</vt:lpstr>
      <vt:lpstr>assessinstr</vt:lpstr>
      <vt:lpstr>assessm</vt:lpstr>
      <vt:lpstr>Summary2</vt:lpstr>
      <vt:lpstr>Apllying TBP mater</vt:lpstr>
      <vt:lpstr>Pra4</vt:lpstr>
      <vt:lpstr>right. 4</vt:lpstr>
      <vt:lpstr>MAbnext</vt:lpstr>
      <vt:lpstr>4prac2</vt:lpstr>
      <vt:lpstr>P1</vt:lpstr>
      <vt:lpstr>P1N</vt:lpstr>
      <vt:lpstr>P2</vt:lpstr>
      <vt:lpstr>P1Y</vt:lpstr>
      <vt:lpstr>P2N</vt:lpstr>
      <vt:lpstr>P2Y</vt:lpstr>
      <vt:lpstr>P3</vt:lpstr>
      <vt:lpstr>P3N</vt:lpstr>
      <vt:lpstr>P3Y</vt:lpstr>
      <vt:lpstr>P4</vt:lpstr>
      <vt:lpstr>P4N</vt:lpstr>
      <vt:lpstr>P4Y</vt:lpstr>
      <vt:lpstr>P5</vt:lpstr>
      <vt:lpstr>P5N</vt:lpstr>
      <vt:lpstr>P5Y</vt:lpstr>
      <vt:lpstr>P6</vt:lpstr>
      <vt:lpstr>P6N</vt:lpstr>
      <vt:lpstr>P6Y</vt:lpstr>
      <vt:lpstr>P7</vt:lpstr>
      <vt:lpstr>P7N</vt:lpstr>
      <vt:lpstr>P7Y</vt:lpstr>
      <vt:lpstr>P8</vt:lpstr>
      <vt:lpstr>P8N</vt:lpstr>
      <vt:lpstr>S1 lets get rolling</vt:lpstr>
      <vt:lpstr>P8Y</vt:lpstr>
      <vt:lpstr>Now lets get started</vt:lpstr>
      <vt:lpstr>1psec2</vt:lpstr>
      <vt:lpstr>2psec2</vt:lpstr>
      <vt:lpstr>1psec2 n</vt:lpstr>
      <vt:lpstr>1psec2y</vt:lpstr>
      <vt:lpstr>2psec2n</vt:lpstr>
      <vt:lpstr>2psec2y</vt:lpstr>
      <vt:lpstr>3psec2</vt:lpstr>
      <vt:lpstr>3psec2y</vt:lpstr>
      <vt:lpstr>3psec2n</vt:lpstr>
      <vt:lpstr>4psec2</vt:lpstr>
      <vt:lpstr>4psec2n</vt:lpstr>
      <vt:lpstr>4psec2y</vt:lpstr>
      <vt:lpstr>2sec2yes</vt:lpstr>
      <vt:lpstr>now letskeeprolling</vt:lpstr>
      <vt:lpstr>1psec3</vt:lpstr>
      <vt:lpstr>1psec3y</vt:lpstr>
      <vt:lpstr>1psec3n</vt:lpstr>
      <vt:lpstr>2psec3</vt:lpstr>
      <vt:lpstr>2psec3y</vt:lpstr>
      <vt:lpstr>2psec3n</vt:lpstr>
      <vt:lpstr>3ps3</vt:lpstr>
      <vt:lpstr>3psec3y</vt:lpstr>
      <vt:lpstr>3psec3n</vt:lpstr>
      <vt:lpstr>4psec3</vt:lpstr>
      <vt:lpstr>4psec3y</vt:lpstr>
      <vt:lpstr>4psec3n</vt:lpstr>
      <vt:lpstr>5psec3</vt:lpstr>
      <vt:lpstr>onaro</vt:lpstr>
      <vt:lpstr>5psec3n</vt:lpstr>
      <vt:lpstr>3psc3y</vt:lpstr>
      <vt:lpstr>1psec4</vt:lpstr>
      <vt:lpstr>1psec4y</vt:lpstr>
      <vt:lpstr>1psec4n</vt:lpstr>
      <vt:lpstr>2psec4</vt:lpstr>
      <vt:lpstr>2psec4n</vt:lpstr>
      <vt:lpstr>2psec4y</vt:lpstr>
      <vt:lpstr>3psec4</vt:lpstr>
      <vt:lpstr>3psec4y</vt:lpstr>
      <vt:lpstr>3psec4n</vt:lpstr>
      <vt:lpstr>4psec4</vt:lpstr>
      <vt:lpstr>4psec4n</vt:lpstr>
      <vt:lpstr>4psec4y</vt:lpstr>
      <vt:lpstr>4psec4ttr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Based Instruction</dc:title>
  <dc:creator>Kristin</dc:creator>
  <cp:lastModifiedBy>Kristin</cp:lastModifiedBy>
  <cp:revision>483</cp:revision>
  <dcterms:created xsi:type="dcterms:W3CDTF">2013-03-06T19:29:04Z</dcterms:created>
  <dcterms:modified xsi:type="dcterms:W3CDTF">2014-06-10T16:12:42Z</dcterms:modified>
</cp:coreProperties>
</file>